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29"/>
  </p:handoutMasterIdLst>
  <p:sldIdLst>
    <p:sldId id="280" r:id="rId3"/>
    <p:sldId id="282" r:id="rId5"/>
    <p:sldId id="380" r:id="rId6"/>
    <p:sldId id="361" r:id="rId7"/>
    <p:sldId id="324" r:id="rId8"/>
    <p:sldId id="257" r:id="rId9"/>
    <p:sldId id="381" r:id="rId10"/>
    <p:sldId id="383" r:id="rId11"/>
    <p:sldId id="377" r:id="rId12"/>
    <p:sldId id="263" r:id="rId13"/>
    <p:sldId id="363" r:id="rId14"/>
    <p:sldId id="384" r:id="rId15"/>
    <p:sldId id="264" r:id="rId16"/>
    <p:sldId id="382" r:id="rId17"/>
    <p:sldId id="366" r:id="rId18"/>
    <p:sldId id="367" r:id="rId19"/>
    <p:sldId id="373" r:id="rId20"/>
    <p:sldId id="368" r:id="rId21"/>
    <p:sldId id="385" r:id="rId22"/>
    <p:sldId id="265" r:id="rId23"/>
    <p:sldId id="370" r:id="rId24"/>
    <p:sldId id="386" r:id="rId25"/>
    <p:sldId id="379" r:id="rId26"/>
    <p:sldId id="387" r:id="rId27"/>
    <p:sldId id="281" r:id="rId28"/>
  </p:sldIdLst>
  <p:sldSz cx="12192000" cy="6858000"/>
  <p:notesSz cx="7103745" cy="10234295"/>
  <p:embeddedFontLst>
    <p:embeddedFont>
      <p:font typeface="微软雅黑" panose="020B0503020204020204" charset="-122"/>
      <p:regular r:id="rId34"/>
    </p:embeddedFont>
    <p:embeddedFont>
      <p:font typeface="宋体" panose="02010600030101010101" charset="-122"/>
      <p:regular r:id="rId35"/>
    </p:embeddedFont>
    <p:embeddedFont>
      <p:font typeface="Calibri" panose="020F07020304040A0204" charset="0"/>
      <p:regular r:id="rId3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cat" initials="T" lastIdx="1" clrIdx="0"/>
  <p:cmAuthor id="2" name="40981" initials="4" lastIdx="1" clrIdx="1"/>
  <p:cmAuthor id="3" name="Smart Ai" initials="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7" name="幻灯片图像占位符 1"/>
          <p:cNvSpPr>
            <a:spLocks noGrp="1" noRot="1" noChangeAspect="1"/>
          </p:cNvSpPr>
          <p:nvPr>
            <p:ph type="sldImg"/>
          </p:nvPr>
        </p:nvSpPr>
        <p:spPr/>
      </p:sp>
      <p:sp>
        <p:nvSpPr>
          <p:cNvPr id="4098" name="备注占位符 2"/>
          <p:cNvSpPr>
            <a:spLocks noGrp="1"/>
          </p:cNvSpPr>
          <p:nvPr>
            <p:ph type="body"/>
          </p:nvPr>
        </p:nvSpPr>
        <p:spPr/>
        <p:txBody>
          <a:bodyPr lIns="91440" tIns="45720" rIns="91440" bIns="45720" anchor="t"/>
          <a:p>
            <a:pPr lvl="0" indent="0" fontAlgn="base">
              <a:lnSpc>
                <a:spcPct val="100000"/>
              </a:lnSpc>
              <a:spcBef>
                <a:spcPct val="0"/>
              </a:spcBef>
              <a:spcAft>
                <a:spcPct val="0"/>
              </a:spcAft>
              <a:buClrTx/>
              <a:buSzTx/>
              <a:buNone/>
            </a:pPr>
            <a:endParaRPr lang="zh-CN" altLang="en-US" dirty="0"/>
          </a:p>
        </p:txBody>
      </p:sp>
      <p:sp>
        <p:nvSpPr>
          <p:cNvPr id="409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r>
              <a:rPr lang="zh-CN" altLang="en-US"/>
              <a:t>我们看一下</a:t>
            </a:r>
            <a:r>
              <a:rPr lang="en-US" altLang="zh-CN"/>
              <a:t>jupyter</a:t>
            </a:r>
            <a:r>
              <a:rPr lang="zh-CN" altLang="en-US"/>
              <a:t>的官方定义，：</a:t>
            </a:r>
            <a:endParaRPr lang="zh-CN" altLang="en-US"/>
          </a:p>
          <a:p>
            <a:endParaRPr lang="zh-CN" altLang="en-US"/>
          </a:p>
          <a:p>
            <a:r>
              <a:rPr lang="en-US" altLang="zh-CN">
                <a:sym typeface="+mn-ea"/>
              </a:rPr>
              <a:t>jupyter</a:t>
            </a:r>
            <a:r>
              <a:rPr lang="zh-CN" altLang="en-US">
                <a:sym typeface="+mn-ea"/>
              </a:rPr>
              <a:t>是一个生态，包含了</a:t>
            </a:r>
            <a:r>
              <a:rPr lang="en-US" altLang="zh-CN">
                <a:sym typeface="+mn-ea"/>
              </a:rPr>
              <a:t>jupyterlab jupyter hub</a:t>
            </a:r>
            <a:r>
              <a:rPr lang="zh-CN" altLang="en-US">
                <a:sym typeface="+mn-ea"/>
              </a:rPr>
              <a:t>，其中jupyter notebook是其最核心的产品，</a:t>
            </a:r>
            <a:endParaRPr lang="zh-CN" altLang="en-US"/>
          </a:p>
          <a:p>
            <a:endParaRPr lang="zh-CN" altLang="en-US"/>
          </a:p>
          <a:p>
            <a:endParaRPr lang="zh-CN" altLang="en-US"/>
          </a:p>
          <a:p>
            <a:r>
              <a:rPr lang="zh-CN" altLang="en-US"/>
              <a:t>https://jupyter.org/    Free software, open standards, and web services for interactive computing across all programming languages </a:t>
            </a:r>
            <a:r>
              <a:rPr lang="en-US" altLang="zh-CN"/>
              <a:t>,  自由软件、开放标准</a:t>
            </a:r>
            <a:r>
              <a:rPr lang="zh-CN" altLang="en-US"/>
              <a:t>，可以</a:t>
            </a:r>
            <a:r>
              <a:rPr lang="en-US" altLang="zh-CN">
                <a:sym typeface="+mn-ea"/>
              </a:rPr>
              <a:t>跨所有编程语言的交互式计算</a:t>
            </a:r>
            <a:r>
              <a:rPr lang="en-US" altLang="zh-CN"/>
              <a:t>web服务</a:t>
            </a:r>
            <a:endParaRPr lang="en-US" altLang="zh-CN"/>
          </a:p>
          <a:p>
            <a:endParaRPr lang="en-US" altLang="zh-CN"/>
          </a:p>
          <a:p>
            <a:r>
              <a:rPr lang="zh-CN" altLang="en-US"/>
              <a:t>[Jupyter 是什么](https://blog.csdn.net/franklfeng/article/details/117562667)</a:t>
            </a:r>
            <a:endParaRPr lang="zh-CN" altLang="en-US"/>
          </a:p>
          <a:p>
            <a:endParaRPr lang="zh-CN" altLang="en-US"/>
          </a:p>
          <a:p>
            <a:r>
              <a:rPr lang="zh-CN" altLang="en-US"/>
              <a:t>木星，朱庇特是罗马神话里统领神域和凡间的众神之王，古老的天空神及光明、法律之神。罗马人用朱庇特命名这颗巨大的行星。</a:t>
            </a:r>
            <a:endParaRPr lang="zh-CN" altLang="en-US"/>
          </a:p>
          <a:p>
            <a:endParaRPr lang="zh-CN" altLang="en-US"/>
          </a:p>
          <a:p>
            <a:r>
              <a:rPr lang="zh-CN" altLang="en-US"/>
              <a:t>[Using the Jupyter Notebook for product prototyping](https://starfishmedical.com/blog/using-the-jupyter-notebook-for-product-prototyping/)</a:t>
            </a:r>
            <a:r>
              <a:rPr lang="en-US" altLang="zh-CN"/>
              <a:t>: </a:t>
            </a:r>
            <a:r>
              <a:rPr lang="zh-CN" altLang="en-US"/>
              <a:t>其中</a:t>
            </a:r>
            <a:r>
              <a:rPr lang="en-US" altLang="zh-CN"/>
              <a:t>jupyter</a:t>
            </a:r>
            <a:r>
              <a:rPr lang="zh-CN" altLang="en-US"/>
              <a:t>使用的图片，来自这儿来自</a:t>
            </a:r>
            <a:endParaRPr lang="zh-CN" altLang="en-US"/>
          </a:p>
          <a:p>
            <a:endParaRPr lang="zh-CN" altLang="en-US"/>
          </a:p>
          <a:p>
            <a:endParaRPr lang="zh-CN" altLang="en-US"/>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[熟练使用文学编程（literate programming ，也称文式编程）是怎样一番体验？](https://www.zhihu.com/question/26978956)</a:t>
            </a:r>
            <a:endParaRPr lang="zh-CN" altLang="en-US"/>
          </a:p>
          <a:p>
            <a:endParaRPr lang="zh-CN" altLang="en-US"/>
          </a:p>
          <a:p>
            <a:r>
              <a:rPr lang="zh-CN" altLang="en-US">
                <a:sym typeface="+mn-ea"/>
              </a:rPr>
              <a:t>这类笔记本应用通过缓存之前步骤结果，允许从程序逻辑中的断点处出发尝试新的方案，笔记本让使用者能更快地进行树状的实验迭代。这种编程/实验方式称为「探索式编程」（exploratory programming）</a:t>
            </a:r>
            <a:endParaRPr lang="zh-CN" altLang="en-US">
              <a:sym typeface="+mn-ea"/>
            </a:endParaRPr>
          </a:p>
          <a:p>
            <a:endParaRPr lang="zh-CN" altLang="en-US"/>
          </a:p>
          <a:p>
            <a:endParaRPr lang="zh-CN" altLang="en-US"/>
          </a:p>
          <a:p>
            <a:r>
              <a:rPr lang="zh-CN" altLang="en-US">
                <a:sym typeface="+mn-ea"/>
              </a:rPr>
              <a:t>高德纳(Donald Ervin Knuth)：排版软件TeX和字型设计系统METAFONT发明人，所著描述基本算法与数据结构的巨作《计算机程序设计的艺术》被《美国科学家》杂志列为20世纪最重要的12本物理科学类专著之一，与爱因斯坦《相对论》、狄拉克《量子力学》、理查·费曼《量子电动力学》等经典比肩而立</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a:p>
            <a:endParaRPr lang="en-US" altLang="zh-CN"/>
          </a:p>
          <a:p>
            <a:r>
              <a:rPr lang="zh-CN" altLang="en-US"/>
              <a:t>大家好，本次培训是面向技术部所有人员，考虑到大家的岗位不同，有产品、实施、开发，技术栈也不同，有</a:t>
            </a:r>
            <a:r>
              <a:rPr lang="en-US" altLang="zh-CN"/>
              <a:t>java</a:t>
            </a:r>
            <a:r>
              <a:rPr lang="zh-CN" altLang="en-US"/>
              <a:t>、</a:t>
            </a:r>
            <a:r>
              <a:rPr lang="en-US" altLang="zh-CN"/>
              <a:t>python</a:t>
            </a:r>
            <a:r>
              <a:rPr lang="zh-CN" altLang="en-US"/>
              <a:t>等，</a:t>
            </a:r>
            <a:endParaRPr lang="zh-CN" altLang="en-US"/>
          </a:p>
          <a:p>
            <a:r>
              <a:rPr lang="zh-CN" altLang="en-US"/>
              <a:t>因此本次培训偏向于大众化的技术背景和原理，编程哲学和一种新式的开发模式；精心准备了让所有人员立即上手的模拟环境和一个来自真实需求的数据分析案例。</a:t>
            </a:r>
            <a:endParaRPr lang="zh-CN" altLang="en-US"/>
          </a:p>
          <a:p>
            <a:r>
              <a:rPr lang="zh-CN" altLang="en-US"/>
              <a:t>希望大家通过本次培训，</a:t>
            </a:r>
            <a:r>
              <a:rPr lang="zh-CN" altLang="en-US">
                <a:sym typeface="+mn-ea"/>
              </a:rPr>
              <a:t>了解</a:t>
            </a:r>
            <a:r>
              <a:rPr lang="en-US" altLang="zh-CN">
                <a:sym typeface="+mn-ea"/>
              </a:rPr>
              <a:t>python</a:t>
            </a:r>
            <a:r>
              <a:rPr lang="zh-CN" altLang="en-US">
                <a:sym typeface="+mn-ea"/>
              </a:rPr>
              <a:t>、</a:t>
            </a:r>
            <a:r>
              <a:rPr lang="en-US" altLang="zh-CN">
                <a:sym typeface="+mn-ea"/>
              </a:rPr>
              <a:t>jupyter</a:t>
            </a:r>
            <a:r>
              <a:rPr lang="zh-CN" altLang="en-US">
                <a:sym typeface="+mn-ea"/>
              </a:rPr>
              <a:t>、</a:t>
            </a:r>
            <a:r>
              <a:rPr lang="en-US" altLang="zh-CN">
                <a:sym typeface="+mn-ea"/>
              </a:rPr>
              <a:t>pandas</a:t>
            </a:r>
            <a:r>
              <a:rPr lang="zh-CN" altLang="en-US">
                <a:sym typeface="+mn-ea"/>
              </a:rPr>
              <a:t>相关知识的来龙去脉和编程思想，解决问题的思路，真实体验一个数据分析案例的实现过程，未来更多通过数据驱动更合理地解决工作中的问题。</a:t>
            </a:r>
            <a:endParaRPr lang="zh-CN" altLang="en-US">
              <a:sym typeface="+mn-ea"/>
            </a:endParaRPr>
          </a:p>
          <a:p>
            <a:endParaRPr lang="zh-CN" altLang="en-US">
              <a:sym typeface="+mn-ea"/>
            </a:endParaRPr>
          </a:p>
          <a:p>
            <a:r>
              <a:rPr lang="zh-CN" altLang="en-US">
                <a:sym typeface="+mn-ea"/>
              </a:rPr>
              <a:t>对于产品、需求人员，可以适当学习下</a:t>
            </a:r>
            <a:r>
              <a:rPr lang="en-US" altLang="zh-CN">
                <a:sym typeface="+mn-ea"/>
              </a:rPr>
              <a:t>python</a:t>
            </a:r>
            <a:r>
              <a:rPr lang="zh-CN" altLang="en-US">
                <a:sym typeface="+mn-ea"/>
              </a:rPr>
              <a:t>，有助于工作效率的提升。对于开发人员，可以学习</a:t>
            </a:r>
            <a:r>
              <a:rPr lang="en-US" altLang="zh-CN">
                <a:sym typeface="+mn-ea"/>
              </a:rPr>
              <a:t>python</a:t>
            </a:r>
            <a:r>
              <a:rPr lang="zh-CN" altLang="en-US">
                <a:sym typeface="+mn-ea"/>
              </a:rPr>
              <a:t>作为自己的第二技术语言，技多不压身。</a:t>
            </a:r>
            <a:endParaRPr lang="zh-CN" altLang="en-US">
              <a:sym typeface="+mn-ea"/>
            </a:endParaRPr>
          </a:p>
          <a:p>
            <a:endParaRPr lang="zh-CN" altLang="en-US">
              <a:sym typeface="+mn-ea"/>
            </a:endParaRPr>
          </a:p>
          <a:p>
            <a:endParaRPr lang="zh-CN" altLang="en-US">
              <a:sym typeface="+mn-ea"/>
            </a:endParaRPr>
          </a:p>
          <a:p>
            <a:r>
              <a:rPr lang="zh-CN" altLang="en-US">
                <a:sym typeface="+mn-ea"/>
              </a:rPr>
              <a:t>本次培训内容分为五个部分：</a:t>
            </a:r>
            <a:endParaRPr lang="zh-CN" altLang="en-US">
              <a:sym typeface="+mn-ea"/>
            </a:endParaRPr>
          </a:p>
          <a:p>
            <a:pPr marL="514350" indent="-514350">
              <a:lnSpc>
                <a:spcPct val="150000"/>
              </a:lnSpc>
              <a:buFont typeface="+mj-lt"/>
              <a:buAutoNum type="arabicPeriod"/>
            </a:pPr>
            <a:r>
              <a:rPr lang="en-US" altLang="zh-CN">
                <a:sym typeface="+mn-ea"/>
              </a:rPr>
              <a:t>python</a:t>
            </a:r>
            <a:r>
              <a:rPr lang="zh-CN" altLang="en-US">
                <a:sym typeface="+mn-ea"/>
              </a:rPr>
              <a:t>及</a:t>
            </a:r>
            <a:r>
              <a:rPr lang="en-US" altLang="zh-CN">
                <a:sym typeface="+mn-ea"/>
              </a:rPr>
              <a:t>python</a:t>
            </a:r>
            <a:r>
              <a:rPr lang="zh-CN" altLang="en-US">
                <a:sym typeface="+mn-ea"/>
              </a:rPr>
              <a:t>哲学</a:t>
            </a:r>
            <a:endParaRPr lang="zh-CN" altLang="en-US"/>
          </a:p>
          <a:p>
            <a:pPr marL="514350" indent="-514350">
              <a:lnSpc>
                <a:spcPct val="150000"/>
              </a:lnSpc>
              <a:buFont typeface="+mj-lt"/>
              <a:buAutoNum type="arabicPeriod"/>
            </a:pPr>
            <a:r>
              <a:rPr lang="en-US" altLang="zh-CN">
                <a:sym typeface="+mn-ea"/>
              </a:rPr>
              <a:t>jupyter</a:t>
            </a:r>
            <a:r>
              <a:rPr lang="zh-CN" altLang="en-US">
                <a:sym typeface="+mn-ea"/>
              </a:rPr>
              <a:t>及文学编程思想</a:t>
            </a:r>
            <a:endParaRPr lang="zh-CN" altLang="en-US"/>
          </a:p>
          <a:p>
            <a:pPr marL="514350" indent="-514350">
              <a:lnSpc>
                <a:spcPct val="150000"/>
              </a:lnSpc>
              <a:buFont typeface="+mj-lt"/>
              <a:buAutoNum type="arabicPeriod"/>
            </a:pPr>
            <a:r>
              <a:rPr lang="en-US" altLang="zh-CN">
                <a:sym typeface="+mn-ea"/>
              </a:rPr>
              <a:t>pandas</a:t>
            </a:r>
            <a:r>
              <a:rPr lang="zh-CN" altLang="en-US">
                <a:sym typeface="+mn-ea"/>
              </a:rPr>
              <a:t>概念及数据结构</a:t>
            </a:r>
            <a:endParaRPr lang="zh-CN" altLang="en-US"/>
          </a:p>
          <a:p>
            <a:pPr marL="514350" indent="-514350">
              <a:lnSpc>
                <a:spcPct val="150000"/>
              </a:lnSpc>
              <a:buFont typeface="+mj-lt"/>
              <a:buAutoNum type="arabicPeriod"/>
            </a:pPr>
            <a:r>
              <a:rPr lang="zh-CN" altLang="en-US">
                <a:sym typeface="+mn-ea"/>
              </a:rPr>
              <a:t>模拟演练：</a:t>
            </a:r>
            <a:r>
              <a:rPr lang="en-US" altLang="zh-CN">
                <a:sym typeface="+mn-ea"/>
              </a:rPr>
              <a:t>pandas</a:t>
            </a:r>
            <a:r>
              <a:rPr lang="zh-CN" altLang="en-US">
                <a:sym typeface="+mn-ea"/>
              </a:rPr>
              <a:t>常用功能</a:t>
            </a:r>
            <a:endParaRPr lang="zh-CN" altLang="en-US"/>
          </a:p>
          <a:p>
            <a:pPr marL="514350" indent="-514350">
              <a:lnSpc>
                <a:spcPct val="150000"/>
              </a:lnSpc>
              <a:buFont typeface="+mj-lt"/>
              <a:buAutoNum type="arabicPeriod"/>
            </a:pPr>
            <a:r>
              <a:rPr lang="zh-CN" altLang="en-US">
                <a:sym typeface="+mn-ea"/>
              </a:rPr>
              <a:t>模拟演练：真实数据分析案例</a:t>
            </a:r>
            <a:endParaRPr lang="zh-CN" altLang="en-US"/>
          </a:p>
          <a:p>
            <a:endParaRPr lang="zh-CN" altLang="en-US">
              <a:sym typeface="+mn-ea"/>
            </a:endParaRPr>
          </a:p>
          <a:p>
            <a:r>
              <a:rPr lang="en-US" altLang="zh-CN"/>
              <a:t>###</a:t>
            </a:r>
            <a:endParaRPr lang="en-US" altLang="zh-CN"/>
          </a:p>
          <a:p>
            <a:r>
              <a:rPr lang="zh-CN" altLang="en-US">
                <a:sym typeface="+mn-ea"/>
              </a:rPr>
              <a:t>准备工作：准备模拟环境、 设计需要案例、知识点和背景材料</a:t>
            </a:r>
            <a:endParaRPr lang="en-US" altLang="zh-CN"/>
          </a:p>
          <a:p>
            <a:r>
              <a:rPr lang="en-US" altLang="zh-CN"/>
              <a:t>1</a:t>
            </a:r>
            <a:r>
              <a:rPr lang="zh-CN" altLang="en-US"/>
              <a:t>、面向产品、需求人员，普及</a:t>
            </a:r>
            <a:r>
              <a:rPr lang="en-US" altLang="zh-CN"/>
              <a:t>python</a:t>
            </a:r>
            <a:r>
              <a:rPr lang="zh-CN" altLang="en-US"/>
              <a:t>、数据分析的原理，真实体验一个需求案例的实现过程，未来更多通过数据驱动更合理地解决需求问题。</a:t>
            </a:r>
            <a:endParaRPr lang="zh-CN" altLang="en-US"/>
          </a:p>
          <a:p>
            <a:r>
              <a:rPr lang="en-US" altLang="zh-CN"/>
              <a:t>2</a:t>
            </a:r>
            <a:r>
              <a:rPr lang="zh-CN" altLang="en-US"/>
              <a:t>、面向非</a:t>
            </a:r>
            <a:r>
              <a:rPr lang="en-US" altLang="zh-CN"/>
              <a:t>python</a:t>
            </a:r>
            <a:r>
              <a:rPr lang="zh-CN" altLang="en-US"/>
              <a:t>技术人员，了解另一门语言的来龙去脉和新的编程思想，真实运行一个案例，触类旁通，感兴趣的话可以继续深入</a:t>
            </a:r>
            <a:endParaRPr lang="zh-CN" altLang="en-US"/>
          </a:p>
          <a:p>
            <a:r>
              <a:rPr lang="en-US" altLang="zh-CN"/>
              <a:t>3</a:t>
            </a:r>
            <a:r>
              <a:rPr lang="zh-CN" altLang="en-US"/>
              <a:t>、面向</a:t>
            </a:r>
            <a:r>
              <a:rPr lang="en-US" altLang="zh-CN"/>
              <a:t>python</a:t>
            </a:r>
            <a:r>
              <a:rPr lang="zh-CN" altLang="en-US"/>
              <a:t>技术人员，了解</a:t>
            </a:r>
            <a:r>
              <a:rPr lang="en-US" altLang="zh-CN"/>
              <a:t>python</a:t>
            </a:r>
            <a:r>
              <a:rPr lang="zh-CN" altLang="en-US"/>
              <a:t>相关的</a:t>
            </a:r>
            <a:r>
              <a:rPr lang="zh-CN" altLang="en-US">
                <a:sym typeface="+mn-ea"/>
              </a:rPr>
              <a:t>来龙去脉和编程思想，未来更好的编程实践。</a:t>
            </a:r>
            <a:endParaRPr lang="zh-CN" altLang="en-US">
              <a:sym typeface="+mn-ea"/>
            </a:endParaRPr>
          </a:p>
          <a:p>
            <a:r>
              <a:rPr lang="en-US" altLang="zh-CN">
                <a:sym typeface="+mn-ea"/>
              </a:rPr>
              <a:t>###</a:t>
            </a:r>
            <a:endParaRPr lang="zh-CN" altLang="en-US">
              <a:sym typeface="+mn-ea"/>
            </a:endParaRPr>
          </a:p>
          <a:p>
            <a:endParaRPr lang="zh-CN" altLang="en-US">
              <a:sym typeface="+mn-ea"/>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pandas</a:t>
            </a:r>
            <a:r>
              <a:rPr lang="zh-CN" altLang="en-US"/>
              <a:t>核心的数据结构主要为</a:t>
            </a:r>
            <a:r>
              <a:rPr lang="en-US" altLang="zh-CN"/>
              <a:t>3</a:t>
            </a:r>
            <a:r>
              <a:rPr lang="zh-CN" altLang="en-US"/>
              <a:t>个，</a:t>
            </a:r>
            <a:endParaRPr lang="zh-CN" altLang="en-US"/>
          </a:p>
          <a:p>
            <a:pPr marL="285750" indent="-285750">
              <a:lnSpc>
                <a:spcPct val="150000"/>
              </a:lnSpc>
              <a:buFont typeface="Wingdings" panose="05000000000000000000" charset="0"/>
              <a:buChar char=""/>
            </a:pPr>
            <a:r>
              <a:rPr lang="en-US" altLang="zh-CN">
                <a:sym typeface="+mn-ea"/>
              </a:rPr>
              <a:t>DataFrame  </a:t>
            </a:r>
            <a:endParaRPr lang="en-US" altLang="zh-CN">
              <a:sym typeface="+mn-ea"/>
            </a:endParaRPr>
          </a:p>
          <a:p>
            <a:pPr marL="285750" indent="-285750">
              <a:lnSpc>
                <a:spcPct val="150000"/>
              </a:lnSpc>
              <a:buFont typeface="Wingdings" panose="05000000000000000000" charset="0"/>
              <a:buChar char=""/>
            </a:pPr>
            <a:r>
              <a:rPr lang="en-US" altLang="zh-CN">
                <a:sym typeface="+mn-ea"/>
              </a:rPr>
              <a:t>Series</a:t>
            </a:r>
            <a:endParaRPr lang="en-US" altLang="zh-CN"/>
          </a:p>
          <a:p>
            <a:pPr marL="285750" indent="-285750">
              <a:lnSpc>
                <a:spcPct val="150000"/>
              </a:lnSpc>
              <a:buFont typeface="Wingdings" panose="05000000000000000000" charset="0"/>
              <a:buChar char=""/>
            </a:pPr>
            <a:r>
              <a:rPr lang="en-US" altLang="zh-CN">
                <a:sym typeface="+mn-ea"/>
              </a:rPr>
              <a:t>index</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DataFrame</a:t>
            </a:r>
            <a:r>
              <a:rPr lang="zh-CN" altLang="en-US"/>
              <a:t>就是一个二维表格，多行多列，</a:t>
            </a:r>
            <a:endParaRPr lang="zh-CN" altLang="en-US"/>
          </a:p>
          <a:p>
            <a:r>
              <a:rPr lang="zh-CN" altLang="en-US"/>
              <a:t>行的索引用</a:t>
            </a:r>
            <a:r>
              <a:rPr lang="en-US" altLang="zh-CN"/>
              <a:t>index</a:t>
            </a:r>
            <a:r>
              <a:rPr lang="zh-CN" altLang="en-US"/>
              <a:t>、</a:t>
            </a:r>
            <a:endParaRPr lang="zh-CN" altLang="en-US"/>
          </a:p>
          <a:p>
            <a:r>
              <a:rPr lang="zh-CN" altLang="en-US"/>
              <a:t>列的索引是</a:t>
            </a:r>
            <a:r>
              <a:rPr lang="en-US" altLang="zh-CN"/>
              <a:t>column</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DataFrame</a:t>
            </a:r>
            <a:r>
              <a:rPr lang="zh-CN" altLang="en-US"/>
              <a:t>是一维数据，</a:t>
            </a:r>
            <a:r>
              <a:rPr lang="en-US" altLang="zh-CN"/>
              <a:t>Series</a:t>
            </a:r>
            <a:r>
              <a:rPr lang="zh-CN" altLang="en-US"/>
              <a:t>是二维数据，一行或一列</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 </a:t>
            </a:r>
            <a:r>
              <a:rPr lang="zh-CN" altLang="en-US"/>
              <a:t>上图参见： </a:t>
            </a:r>
            <a:r>
              <a:rPr lang="en-US" altLang="zh-CN"/>
              <a:t>https://geo-python-site.readthedocs.io/en/latest/notebooks/L5/exploring-data-using-pandas.html</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pandas</a:t>
            </a:r>
            <a:r>
              <a:rPr lang="zh-CN" altLang="en-US"/>
              <a:t>上各种对数据的眼花缭乱的操作，大多数最终都体验在</a:t>
            </a:r>
            <a:r>
              <a:rPr lang="en-US" altLang="zh-CN"/>
              <a:t>index</a:t>
            </a:r>
            <a:r>
              <a:rPr lang="zh-CN" altLang="en-US"/>
              <a:t>上的操作。</a:t>
            </a:r>
            <a:endParaRPr lang="zh-CN" altLang="en-US"/>
          </a:p>
          <a:p>
            <a:endParaRPr lang="zh-CN" altLang="en-US"/>
          </a:p>
          <a:p>
            <a:endParaRPr lang="zh-CN" altLang="en-US"/>
          </a:p>
          <a:p>
            <a:endParaRPr lang="zh-CN" altLang="en-US"/>
          </a:p>
          <a:p>
            <a:r>
              <a:rPr lang="zh-CN" altLang="en-US"/>
              <a:t>[Pandas Index Explained](https://towardsdatascience.com/pandas-index-explained-b131beaf6f7b)</a:t>
            </a:r>
            <a:r>
              <a:rPr lang="en-US" altLang="zh-CN"/>
              <a:t>: index</a:t>
            </a:r>
            <a:r>
              <a:rPr lang="zh-CN" altLang="en-US"/>
              <a:t>是</a:t>
            </a:r>
            <a:r>
              <a:rPr lang="en-US" altLang="zh-CN"/>
              <a:t>pandas</a:t>
            </a:r>
            <a:r>
              <a:rPr lang="zh-CN" altLang="en-US"/>
              <a:t>的灵魂</a:t>
            </a:r>
            <a:endParaRPr lang="zh-CN" altLang="en-US"/>
          </a:p>
          <a:p>
            <a:endParaRPr lang="zh-CN" altLang="en-US"/>
          </a:p>
          <a:p>
            <a:r>
              <a:rPr lang="zh-CN" altLang="en-US"/>
              <a:t>[Pandas DataFrame: set_index() function](https://www.w3resource.com/pandas/dataframe/dataframe-set_index.php)  </a:t>
            </a:r>
            <a:r>
              <a:rPr lang="en-US" altLang="zh-CN"/>
              <a:t>:  set_index</a:t>
            </a:r>
            <a:r>
              <a:rPr lang="zh-CN" altLang="en-US"/>
              <a:t>的图示用法</a:t>
            </a:r>
            <a:endParaRPr lang="zh-CN" altLang="en-US"/>
          </a:p>
          <a:p>
            <a:endParaRPr lang="zh-CN" altLang="en-US"/>
          </a:p>
          <a:p>
            <a:r>
              <a:rPr lang="zh-CN" altLang="en-US"/>
              <a:t>[pandas 索引 Indexing](https://www.gairuo.com/p/pandas-indexing)</a:t>
            </a:r>
            <a:r>
              <a:rPr lang="en-US" altLang="zh-CN"/>
              <a:t>: </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a:p>
            <a:endParaRPr lang="en-US" altLang="zh-CN"/>
          </a:p>
          <a:p>
            <a:r>
              <a:rPr lang="zh-CN" altLang="en-US"/>
              <a:t>大家好，本次培训是面向技术部所有人员，考虑到大家的岗位不同，有产品、实施、开发，技术栈也不同，有</a:t>
            </a:r>
            <a:r>
              <a:rPr lang="en-US" altLang="zh-CN"/>
              <a:t>java</a:t>
            </a:r>
            <a:r>
              <a:rPr lang="zh-CN" altLang="en-US"/>
              <a:t>、</a:t>
            </a:r>
            <a:r>
              <a:rPr lang="en-US" altLang="zh-CN"/>
              <a:t>python</a:t>
            </a:r>
            <a:r>
              <a:rPr lang="zh-CN" altLang="en-US"/>
              <a:t>等，</a:t>
            </a:r>
            <a:endParaRPr lang="zh-CN" altLang="en-US"/>
          </a:p>
          <a:p>
            <a:r>
              <a:rPr lang="zh-CN" altLang="en-US"/>
              <a:t>因此本次培训偏向于大众化的技术背景和原理，编程哲学和一种新式的开发模式；精心准备了让所有人员立即上手的模拟环境和一个来自真实需求的数据分析案例。</a:t>
            </a:r>
            <a:endParaRPr lang="zh-CN" altLang="en-US"/>
          </a:p>
          <a:p>
            <a:r>
              <a:rPr lang="zh-CN" altLang="en-US"/>
              <a:t>希望大家通过本次培训，</a:t>
            </a:r>
            <a:r>
              <a:rPr lang="zh-CN" altLang="en-US">
                <a:sym typeface="+mn-ea"/>
              </a:rPr>
              <a:t>了解</a:t>
            </a:r>
            <a:r>
              <a:rPr lang="en-US" altLang="zh-CN">
                <a:sym typeface="+mn-ea"/>
              </a:rPr>
              <a:t>python</a:t>
            </a:r>
            <a:r>
              <a:rPr lang="zh-CN" altLang="en-US">
                <a:sym typeface="+mn-ea"/>
              </a:rPr>
              <a:t>、</a:t>
            </a:r>
            <a:r>
              <a:rPr lang="en-US" altLang="zh-CN">
                <a:sym typeface="+mn-ea"/>
              </a:rPr>
              <a:t>jupyter</a:t>
            </a:r>
            <a:r>
              <a:rPr lang="zh-CN" altLang="en-US">
                <a:sym typeface="+mn-ea"/>
              </a:rPr>
              <a:t>、</a:t>
            </a:r>
            <a:r>
              <a:rPr lang="en-US" altLang="zh-CN">
                <a:sym typeface="+mn-ea"/>
              </a:rPr>
              <a:t>pandas</a:t>
            </a:r>
            <a:r>
              <a:rPr lang="zh-CN" altLang="en-US">
                <a:sym typeface="+mn-ea"/>
              </a:rPr>
              <a:t>相关知识的来龙去脉和编程思想，解决问题的思路，真实体验一个数据分析案例的实现过程，未来更多通过数据驱动更合理地解决工作中的问题。</a:t>
            </a:r>
            <a:endParaRPr lang="zh-CN" altLang="en-US">
              <a:sym typeface="+mn-ea"/>
            </a:endParaRPr>
          </a:p>
          <a:p>
            <a:endParaRPr lang="zh-CN" altLang="en-US">
              <a:sym typeface="+mn-ea"/>
            </a:endParaRPr>
          </a:p>
          <a:p>
            <a:r>
              <a:rPr lang="zh-CN" altLang="en-US">
                <a:sym typeface="+mn-ea"/>
              </a:rPr>
              <a:t>对于产品、需求人员，可以适当学习下</a:t>
            </a:r>
            <a:r>
              <a:rPr lang="en-US" altLang="zh-CN">
                <a:sym typeface="+mn-ea"/>
              </a:rPr>
              <a:t>python</a:t>
            </a:r>
            <a:r>
              <a:rPr lang="zh-CN" altLang="en-US">
                <a:sym typeface="+mn-ea"/>
              </a:rPr>
              <a:t>，有助于工作效率的提升。对于开发人员，可以学习</a:t>
            </a:r>
            <a:r>
              <a:rPr lang="en-US" altLang="zh-CN">
                <a:sym typeface="+mn-ea"/>
              </a:rPr>
              <a:t>python</a:t>
            </a:r>
            <a:r>
              <a:rPr lang="zh-CN" altLang="en-US">
                <a:sym typeface="+mn-ea"/>
              </a:rPr>
              <a:t>作为自己的第二技术语言，技多不压身。</a:t>
            </a:r>
            <a:endParaRPr lang="zh-CN" altLang="en-US">
              <a:sym typeface="+mn-ea"/>
            </a:endParaRPr>
          </a:p>
          <a:p>
            <a:endParaRPr lang="zh-CN" altLang="en-US">
              <a:sym typeface="+mn-ea"/>
            </a:endParaRPr>
          </a:p>
          <a:p>
            <a:endParaRPr lang="zh-CN" altLang="en-US">
              <a:sym typeface="+mn-ea"/>
            </a:endParaRPr>
          </a:p>
          <a:p>
            <a:r>
              <a:rPr lang="zh-CN" altLang="en-US">
                <a:sym typeface="+mn-ea"/>
              </a:rPr>
              <a:t>本次培训内容分为五个部分：</a:t>
            </a:r>
            <a:endParaRPr lang="zh-CN" altLang="en-US">
              <a:sym typeface="+mn-ea"/>
            </a:endParaRPr>
          </a:p>
          <a:p>
            <a:pPr marL="514350" indent="-514350">
              <a:lnSpc>
                <a:spcPct val="150000"/>
              </a:lnSpc>
              <a:buFont typeface="+mj-lt"/>
              <a:buAutoNum type="arabicPeriod"/>
            </a:pPr>
            <a:r>
              <a:rPr lang="en-US" altLang="zh-CN">
                <a:sym typeface="+mn-ea"/>
              </a:rPr>
              <a:t>python</a:t>
            </a:r>
            <a:r>
              <a:rPr lang="zh-CN" altLang="en-US">
                <a:sym typeface="+mn-ea"/>
              </a:rPr>
              <a:t>及</a:t>
            </a:r>
            <a:r>
              <a:rPr lang="en-US" altLang="zh-CN">
                <a:sym typeface="+mn-ea"/>
              </a:rPr>
              <a:t>python</a:t>
            </a:r>
            <a:r>
              <a:rPr lang="zh-CN" altLang="en-US">
                <a:sym typeface="+mn-ea"/>
              </a:rPr>
              <a:t>哲学</a:t>
            </a:r>
            <a:endParaRPr lang="zh-CN" altLang="en-US"/>
          </a:p>
          <a:p>
            <a:pPr marL="514350" indent="-514350">
              <a:lnSpc>
                <a:spcPct val="150000"/>
              </a:lnSpc>
              <a:buFont typeface="+mj-lt"/>
              <a:buAutoNum type="arabicPeriod"/>
            </a:pPr>
            <a:r>
              <a:rPr lang="en-US" altLang="zh-CN">
                <a:sym typeface="+mn-ea"/>
              </a:rPr>
              <a:t>jupyter</a:t>
            </a:r>
            <a:r>
              <a:rPr lang="zh-CN" altLang="en-US">
                <a:sym typeface="+mn-ea"/>
              </a:rPr>
              <a:t>及文学编程思想</a:t>
            </a:r>
            <a:endParaRPr lang="zh-CN" altLang="en-US"/>
          </a:p>
          <a:p>
            <a:pPr marL="514350" indent="-514350">
              <a:lnSpc>
                <a:spcPct val="150000"/>
              </a:lnSpc>
              <a:buFont typeface="+mj-lt"/>
              <a:buAutoNum type="arabicPeriod"/>
            </a:pPr>
            <a:r>
              <a:rPr lang="en-US" altLang="zh-CN">
                <a:sym typeface="+mn-ea"/>
              </a:rPr>
              <a:t>pandas</a:t>
            </a:r>
            <a:r>
              <a:rPr lang="zh-CN" altLang="en-US">
                <a:sym typeface="+mn-ea"/>
              </a:rPr>
              <a:t>概念及数据结构</a:t>
            </a:r>
            <a:endParaRPr lang="zh-CN" altLang="en-US"/>
          </a:p>
          <a:p>
            <a:pPr marL="514350" indent="-514350">
              <a:lnSpc>
                <a:spcPct val="150000"/>
              </a:lnSpc>
              <a:buFont typeface="+mj-lt"/>
              <a:buAutoNum type="arabicPeriod"/>
            </a:pPr>
            <a:r>
              <a:rPr lang="zh-CN" altLang="en-US">
                <a:sym typeface="+mn-ea"/>
              </a:rPr>
              <a:t>模拟演练：</a:t>
            </a:r>
            <a:r>
              <a:rPr lang="en-US" altLang="zh-CN">
                <a:sym typeface="+mn-ea"/>
              </a:rPr>
              <a:t>pandas</a:t>
            </a:r>
            <a:r>
              <a:rPr lang="zh-CN" altLang="en-US">
                <a:sym typeface="+mn-ea"/>
              </a:rPr>
              <a:t>常用功能</a:t>
            </a:r>
            <a:endParaRPr lang="zh-CN" altLang="en-US"/>
          </a:p>
          <a:p>
            <a:pPr marL="514350" indent="-514350">
              <a:lnSpc>
                <a:spcPct val="150000"/>
              </a:lnSpc>
              <a:buFont typeface="+mj-lt"/>
              <a:buAutoNum type="arabicPeriod"/>
            </a:pPr>
            <a:r>
              <a:rPr lang="zh-CN" altLang="en-US">
                <a:sym typeface="+mn-ea"/>
              </a:rPr>
              <a:t>模拟演练：真实数据分析案例</a:t>
            </a:r>
            <a:endParaRPr lang="zh-CN" altLang="en-US"/>
          </a:p>
          <a:p>
            <a:endParaRPr lang="zh-CN" altLang="en-US">
              <a:sym typeface="+mn-ea"/>
            </a:endParaRPr>
          </a:p>
          <a:p>
            <a:r>
              <a:rPr lang="en-US" altLang="zh-CN"/>
              <a:t>###</a:t>
            </a:r>
            <a:endParaRPr lang="en-US" altLang="zh-CN"/>
          </a:p>
          <a:p>
            <a:r>
              <a:rPr lang="zh-CN" altLang="en-US">
                <a:sym typeface="+mn-ea"/>
              </a:rPr>
              <a:t>准备工作：准备模拟环境、 设计需要案例、知识点和背景材料</a:t>
            </a:r>
            <a:endParaRPr lang="en-US" altLang="zh-CN"/>
          </a:p>
          <a:p>
            <a:r>
              <a:rPr lang="en-US" altLang="zh-CN"/>
              <a:t>1</a:t>
            </a:r>
            <a:r>
              <a:rPr lang="zh-CN" altLang="en-US"/>
              <a:t>、面向产品、需求人员，普及</a:t>
            </a:r>
            <a:r>
              <a:rPr lang="en-US" altLang="zh-CN"/>
              <a:t>python</a:t>
            </a:r>
            <a:r>
              <a:rPr lang="zh-CN" altLang="en-US"/>
              <a:t>、数据分析的原理，真实体验一个需求案例的实现过程，未来更多通过数据驱动更合理地解决需求问题。</a:t>
            </a:r>
            <a:endParaRPr lang="zh-CN" altLang="en-US"/>
          </a:p>
          <a:p>
            <a:r>
              <a:rPr lang="en-US" altLang="zh-CN"/>
              <a:t>2</a:t>
            </a:r>
            <a:r>
              <a:rPr lang="zh-CN" altLang="en-US"/>
              <a:t>、面向非</a:t>
            </a:r>
            <a:r>
              <a:rPr lang="en-US" altLang="zh-CN"/>
              <a:t>python</a:t>
            </a:r>
            <a:r>
              <a:rPr lang="zh-CN" altLang="en-US"/>
              <a:t>技术人员，了解另一门语言的来龙去脉和新的编程思想，真实运行一个案例，触类旁通，感兴趣的话可以继续深入</a:t>
            </a:r>
            <a:endParaRPr lang="zh-CN" altLang="en-US"/>
          </a:p>
          <a:p>
            <a:r>
              <a:rPr lang="en-US" altLang="zh-CN"/>
              <a:t>3</a:t>
            </a:r>
            <a:r>
              <a:rPr lang="zh-CN" altLang="en-US"/>
              <a:t>、面向</a:t>
            </a:r>
            <a:r>
              <a:rPr lang="en-US" altLang="zh-CN"/>
              <a:t>python</a:t>
            </a:r>
            <a:r>
              <a:rPr lang="zh-CN" altLang="en-US"/>
              <a:t>技术人员，了解</a:t>
            </a:r>
            <a:r>
              <a:rPr lang="en-US" altLang="zh-CN"/>
              <a:t>python</a:t>
            </a:r>
            <a:r>
              <a:rPr lang="zh-CN" altLang="en-US"/>
              <a:t>相关的</a:t>
            </a:r>
            <a:r>
              <a:rPr lang="zh-CN" altLang="en-US">
                <a:sym typeface="+mn-ea"/>
              </a:rPr>
              <a:t>来龙去脉和编程思想，未来更好的编程实践。</a:t>
            </a:r>
            <a:endParaRPr lang="zh-CN" altLang="en-US">
              <a:sym typeface="+mn-ea"/>
            </a:endParaRPr>
          </a:p>
          <a:p>
            <a:r>
              <a:rPr lang="en-US" altLang="zh-CN">
                <a:sym typeface="+mn-ea"/>
              </a:rPr>
              <a:t>###</a:t>
            </a:r>
            <a:endParaRPr lang="zh-CN" altLang="en-US">
              <a:sym typeface="+mn-ea"/>
            </a:endParaRPr>
          </a:p>
          <a:p>
            <a:endParaRPr lang="zh-CN" altLang="en-US">
              <a:sym typeface="+mn-ea"/>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a:p>
            <a:endParaRPr lang="en-US" altLang="zh-CN"/>
          </a:p>
          <a:p>
            <a:r>
              <a:rPr lang="zh-CN" altLang="en-US"/>
              <a:t>大家好，本次培训是面向技术部所有人员，考虑到大家的岗位不同，有产品、实施、开发，技术栈也不同，有</a:t>
            </a:r>
            <a:r>
              <a:rPr lang="en-US" altLang="zh-CN"/>
              <a:t>java</a:t>
            </a:r>
            <a:r>
              <a:rPr lang="zh-CN" altLang="en-US"/>
              <a:t>、</a:t>
            </a:r>
            <a:r>
              <a:rPr lang="en-US" altLang="zh-CN"/>
              <a:t>python</a:t>
            </a:r>
            <a:r>
              <a:rPr lang="zh-CN" altLang="en-US"/>
              <a:t>，</a:t>
            </a:r>
            <a:r>
              <a:rPr lang="en-US" altLang="zh-CN"/>
              <a:t>vue</a:t>
            </a:r>
            <a:r>
              <a:rPr lang="zh-CN" altLang="en-US"/>
              <a:t>等，</a:t>
            </a:r>
            <a:endParaRPr lang="zh-CN" altLang="en-US"/>
          </a:p>
          <a:p>
            <a:r>
              <a:rPr lang="zh-CN" altLang="en-US"/>
              <a:t>因此本次培训偏向于大众化的技术背景和原理，编程哲学，并介绍一种新式的开发模式；精心准备了让所有人员立即上手的模拟环境和一个来自真实需求的数据分析案例。</a:t>
            </a:r>
            <a:endParaRPr lang="zh-CN" altLang="en-US"/>
          </a:p>
          <a:p>
            <a:r>
              <a:rPr lang="zh-CN" altLang="en-US"/>
              <a:t>希望大家通过本次培训，</a:t>
            </a:r>
            <a:r>
              <a:rPr lang="zh-CN" altLang="en-US">
                <a:sym typeface="+mn-ea"/>
              </a:rPr>
              <a:t>了解</a:t>
            </a:r>
            <a:r>
              <a:rPr lang="en-US" altLang="zh-CN">
                <a:sym typeface="+mn-ea"/>
              </a:rPr>
              <a:t>python</a:t>
            </a:r>
            <a:r>
              <a:rPr lang="zh-CN" altLang="en-US">
                <a:sym typeface="+mn-ea"/>
              </a:rPr>
              <a:t>、</a:t>
            </a:r>
            <a:r>
              <a:rPr lang="en-US" altLang="zh-CN">
                <a:sym typeface="+mn-ea"/>
              </a:rPr>
              <a:t>jupyter</a:t>
            </a:r>
            <a:r>
              <a:rPr lang="zh-CN" altLang="en-US">
                <a:sym typeface="+mn-ea"/>
              </a:rPr>
              <a:t>、</a:t>
            </a:r>
            <a:r>
              <a:rPr lang="en-US" altLang="zh-CN">
                <a:sym typeface="+mn-ea"/>
              </a:rPr>
              <a:t>pandas</a:t>
            </a:r>
            <a:r>
              <a:rPr lang="zh-CN" altLang="en-US">
                <a:sym typeface="+mn-ea"/>
              </a:rPr>
              <a:t>相关知识的来龙去脉和编程思想，解决问题的思路，真实体验一个数据分析案例的实现过程，未来更多通过数据驱动更合理地解决工作中的问题。</a:t>
            </a:r>
            <a:endParaRPr lang="zh-CN" altLang="en-US">
              <a:sym typeface="+mn-ea"/>
            </a:endParaRPr>
          </a:p>
          <a:p>
            <a:endParaRPr lang="zh-CN" altLang="en-US">
              <a:sym typeface="+mn-ea"/>
            </a:endParaRPr>
          </a:p>
          <a:p>
            <a:r>
              <a:rPr lang="zh-CN" altLang="en-US">
                <a:sym typeface="+mn-ea"/>
              </a:rPr>
              <a:t>对于产品、需求人员，可以适当学习下</a:t>
            </a:r>
            <a:r>
              <a:rPr lang="en-US" altLang="zh-CN">
                <a:sym typeface="+mn-ea"/>
              </a:rPr>
              <a:t>python</a:t>
            </a:r>
            <a:r>
              <a:rPr lang="zh-CN" altLang="en-US">
                <a:sym typeface="+mn-ea"/>
              </a:rPr>
              <a:t>，有助于工作效率的提升。对于开发人员，可以学习</a:t>
            </a:r>
            <a:r>
              <a:rPr lang="en-US" altLang="zh-CN">
                <a:sym typeface="+mn-ea"/>
              </a:rPr>
              <a:t>python</a:t>
            </a:r>
            <a:r>
              <a:rPr lang="zh-CN" altLang="en-US">
                <a:sym typeface="+mn-ea"/>
              </a:rPr>
              <a:t>作为自己的第二技术语言，技多不压身。</a:t>
            </a:r>
            <a:endParaRPr lang="zh-CN" altLang="en-US">
              <a:sym typeface="+mn-ea"/>
            </a:endParaRPr>
          </a:p>
          <a:p>
            <a:endParaRPr lang="zh-CN" altLang="en-US">
              <a:sym typeface="+mn-ea"/>
            </a:endParaRPr>
          </a:p>
          <a:p>
            <a:endParaRPr lang="zh-CN" altLang="en-US">
              <a:sym typeface="+mn-ea"/>
            </a:endParaRPr>
          </a:p>
          <a:p>
            <a:r>
              <a:rPr lang="zh-CN" altLang="en-US">
                <a:sym typeface="+mn-ea"/>
              </a:rPr>
              <a:t>本次培训内容分为五个部分：</a:t>
            </a:r>
            <a:endParaRPr lang="zh-CN" altLang="en-US">
              <a:sym typeface="+mn-ea"/>
            </a:endParaRPr>
          </a:p>
          <a:p>
            <a:pPr marL="514350" indent="-514350">
              <a:lnSpc>
                <a:spcPct val="150000"/>
              </a:lnSpc>
              <a:buFont typeface="+mj-lt"/>
              <a:buAutoNum type="arabicPeriod"/>
            </a:pPr>
            <a:r>
              <a:rPr lang="en-US" altLang="zh-CN">
                <a:sym typeface="+mn-ea"/>
              </a:rPr>
              <a:t>python</a:t>
            </a:r>
            <a:r>
              <a:rPr lang="zh-CN" altLang="en-US">
                <a:sym typeface="+mn-ea"/>
              </a:rPr>
              <a:t>及</a:t>
            </a:r>
            <a:r>
              <a:rPr lang="en-US" altLang="zh-CN">
                <a:sym typeface="+mn-ea"/>
              </a:rPr>
              <a:t>python</a:t>
            </a:r>
            <a:r>
              <a:rPr lang="zh-CN" altLang="en-US">
                <a:sym typeface="+mn-ea"/>
              </a:rPr>
              <a:t>哲学</a:t>
            </a:r>
            <a:endParaRPr lang="zh-CN" altLang="en-US"/>
          </a:p>
          <a:p>
            <a:pPr marL="514350" indent="-514350">
              <a:lnSpc>
                <a:spcPct val="150000"/>
              </a:lnSpc>
              <a:buFont typeface="+mj-lt"/>
              <a:buAutoNum type="arabicPeriod"/>
            </a:pPr>
            <a:r>
              <a:rPr lang="en-US" altLang="zh-CN">
                <a:sym typeface="+mn-ea"/>
              </a:rPr>
              <a:t>jupyter</a:t>
            </a:r>
            <a:r>
              <a:rPr lang="zh-CN" altLang="en-US">
                <a:sym typeface="+mn-ea"/>
              </a:rPr>
              <a:t>及文学编程思想</a:t>
            </a:r>
            <a:endParaRPr lang="zh-CN" altLang="en-US"/>
          </a:p>
          <a:p>
            <a:pPr marL="514350" indent="-514350">
              <a:lnSpc>
                <a:spcPct val="150000"/>
              </a:lnSpc>
              <a:buFont typeface="+mj-lt"/>
              <a:buAutoNum type="arabicPeriod"/>
            </a:pPr>
            <a:r>
              <a:rPr lang="en-US" altLang="zh-CN">
                <a:sym typeface="+mn-ea"/>
              </a:rPr>
              <a:t>pandas</a:t>
            </a:r>
            <a:r>
              <a:rPr lang="zh-CN" altLang="en-US">
                <a:sym typeface="+mn-ea"/>
              </a:rPr>
              <a:t>概念及数据结构</a:t>
            </a:r>
            <a:endParaRPr lang="zh-CN" altLang="en-US"/>
          </a:p>
          <a:p>
            <a:pPr marL="514350" indent="-514350">
              <a:lnSpc>
                <a:spcPct val="150000"/>
              </a:lnSpc>
              <a:buFont typeface="+mj-lt"/>
              <a:buAutoNum type="arabicPeriod"/>
            </a:pPr>
            <a:r>
              <a:rPr lang="zh-CN" altLang="en-US">
                <a:sym typeface="+mn-ea"/>
              </a:rPr>
              <a:t>模拟演练：</a:t>
            </a:r>
            <a:r>
              <a:rPr lang="en-US" altLang="zh-CN">
                <a:sym typeface="+mn-ea"/>
              </a:rPr>
              <a:t>pandas</a:t>
            </a:r>
            <a:r>
              <a:rPr lang="zh-CN" altLang="en-US">
                <a:sym typeface="+mn-ea"/>
              </a:rPr>
              <a:t>常用功能</a:t>
            </a:r>
            <a:endParaRPr lang="zh-CN" altLang="en-US"/>
          </a:p>
          <a:p>
            <a:pPr marL="514350" indent="-514350">
              <a:lnSpc>
                <a:spcPct val="150000"/>
              </a:lnSpc>
              <a:buFont typeface="+mj-lt"/>
              <a:buAutoNum type="arabicPeriod"/>
            </a:pPr>
            <a:r>
              <a:rPr lang="zh-CN" altLang="en-US">
                <a:sym typeface="+mn-ea"/>
              </a:rPr>
              <a:t>模拟演练：真实数据分析案例</a:t>
            </a:r>
            <a:endParaRPr lang="zh-CN" altLang="en-US">
              <a:sym typeface="+mn-ea"/>
            </a:endParaRPr>
          </a:p>
          <a:p>
            <a:pPr indent="0">
              <a:lnSpc>
                <a:spcPct val="150000"/>
              </a:lnSpc>
              <a:buFont typeface="+mj-lt"/>
              <a:buNone/>
            </a:pPr>
            <a:endParaRPr lang="zh-CN" altLang="en-US"/>
          </a:p>
          <a:p>
            <a:pPr indent="0">
              <a:lnSpc>
                <a:spcPct val="150000"/>
              </a:lnSpc>
              <a:buFont typeface="+mj-lt"/>
              <a:buNone/>
            </a:pPr>
            <a:r>
              <a:rPr lang="en-US" altLang="zh-CN"/>
              <a:t>python</a:t>
            </a:r>
            <a:r>
              <a:rPr lang="zh-CN" altLang="en-US"/>
              <a:t>是数据分析常用的编程语言</a:t>
            </a:r>
            <a:endParaRPr lang="zh-CN" altLang="en-US"/>
          </a:p>
          <a:p>
            <a:pPr indent="0">
              <a:lnSpc>
                <a:spcPct val="150000"/>
              </a:lnSpc>
              <a:buFont typeface="+mj-lt"/>
              <a:buNone/>
            </a:pPr>
            <a:r>
              <a:rPr lang="en-US" altLang="zh-CN"/>
              <a:t>jupyter</a:t>
            </a:r>
            <a:r>
              <a:rPr lang="zh-CN" altLang="en-US"/>
              <a:t>是</a:t>
            </a:r>
            <a:r>
              <a:rPr lang="zh-CN" altLang="en-US">
                <a:sym typeface="+mn-ea"/>
              </a:rPr>
              <a:t>数据分析常用开发环境</a:t>
            </a:r>
            <a:endParaRPr lang="zh-CN" altLang="en-US">
              <a:sym typeface="+mn-ea"/>
            </a:endParaRPr>
          </a:p>
          <a:p>
            <a:pPr indent="0">
              <a:lnSpc>
                <a:spcPct val="150000"/>
              </a:lnSpc>
              <a:buFont typeface="+mj-lt"/>
              <a:buNone/>
            </a:pPr>
            <a:r>
              <a:rPr lang="en-US" altLang="zh-CN">
                <a:sym typeface="+mn-ea"/>
              </a:rPr>
              <a:t>pandas</a:t>
            </a:r>
            <a:r>
              <a:rPr lang="zh-CN" altLang="en-US">
                <a:sym typeface="+mn-ea"/>
              </a:rPr>
              <a:t>是数据分析是最主要的第三库</a:t>
            </a:r>
            <a:endParaRPr lang="zh-CN" altLang="en-US"/>
          </a:p>
          <a:p>
            <a:endParaRPr lang="zh-CN" altLang="en-US">
              <a:sym typeface="+mn-ea"/>
            </a:endParaRPr>
          </a:p>
          <a:p>
            <a:r>
              <a:rPr lang="en-US" altLang="zh-CN"/>
              <a:t>###</a:t>
            </a:r>
            <a:endParaRPr lang="en-US" altLang="zh-CN"/>
          </a:p>
          <a:p>
            <a:r>
              <a:rPr lang="zh-CN" altLang="en-US">
                <a:sym typeface="+mn-ea"/>
              </a:rPr>
              <a:t>准备工作：准备模拟环境、 设计需要案例、知识点和背景材料</a:t>
            </a:r>
            <a:endParaRPr lang="en-US" altLang="zh-CN"/>
          </a:p>
          <a:p>
            <a:r>
              <a:rPr lang="en-US" altLang="zh-CN"/>
              <a:t>1</a:t>
            </a:r>
            <a:r>
              <a:rPr lang="zh-CN" altLang="en-US"/>
              <a:t>、面向产品、需求人员，普及</a:t>
            </a:r>
            <a:r>
              <a:rPr lang="en-US" altLang="zh-CN"/>
              <a:t>python</a:t>
            </a:r>
            <a:r>
              <a:rPr lang="zh-CN" altLang="en-US"/>
              <a:t>、数据分析的原理，真实体验一个需求案例的实现过程，未来更多通过数据驱动更合理地解决需求问题。</a:t>
            </a:r>
            <a:endParaRPr lang="zh-CN" altLang="en-US"/>
          </a:p>
          <a:p>
            <a:r>
              <a:rPr lang="en-US" altLang="zh-CN"/>
              <a:t>2</a:t>
            </a:r>
            <a:r>
              <a:rPr lang="zh-CN" altLang="en-US"/>
              <a:t>、面向非</a:t>
            </a:r>
            <a:r>
              <a:rPr lang="en-US" altLang="zh-CN"/>
              <a:t>python</a:t>
            </a:r>
            <a:r>
              <a:rPr lang="zh-CN" altLang="en-US"/>
              <a:t>技术人员，了解另一门语言的来龙去脉和新的编程思想，真实运行一个案例，触类旁通，感兴趣的话可以继续深入</a:t>
            </a:r>
            <a:endParaRPr lang="zh-CN" altLang="en-US"/>
          </a:p>
          <a:p>
            <a:r>
              <a:rPr lang="en-US" altLang="zh-CN"/>
              <a:t>3</a:t>
            </a:r>
            <a:r>
              <a:rPr lang="zh-CN" altLang="en-US"/>
              <a:t>、面向</a:t>
            </a:r>
            <a:r>
              <a:rPr lang="en-US" altLang="zh-CN"/>
              <a:t>python</a:t>
            </a:r>
            <a:r>
              <a:rPr lang="zh-CN" altLang="en-US"/>
              <a:t>技术人员，了解</a:t>
            </a:r>
            <a:r>
              <a:rPr lang="en-US" altLang="zh-CN"/>
              <a:t>python</a:t>
            </a:r>
            <a:r>
              <a:rPr lang="zh-CN" altLang="en-US"/>
              <a:t>相关的</a:t>
            </a:r>
            <a:r>
              <a:rPr lang="zh-CN" altLang="en-US">
                <a:sym typeface="+mn-ea"/>
              </a:rPr>
              <a:t>来龙去脉和编程思想，未来更好的编程实践。</a:t>
            </a:r>
            <a:endParaRPr lang="zh-CN" altLang="en-US">
              <a:sym typeface="+mn-ea"/>
            </a:endParaRPr>
          </a:p>
          <a:p>
            <a:r>
              <a:rPr lang="en-US" altLang="zh-CN">
                <a:sym typeface="+mn-ea"/>
              </a:rPr>
              <a:t>###</a:t>
            </a:r>
            <a:endParaRPr lang="zh-CN" altLang="en-US">
              <a:sym typeface="+mn-ea"/>
            </a:endParaRPr>
          </a:p>
          <a:p>
            <a:endParaRPr lang="zh-CN" altLang="en-US">
              <a:sym typeface="+mn-ea"/>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a:p>
            <a:endParaRPr lang="en-US" altLang="zh-CN"/>
          </a:p>
          <a:p>
            <a:r>
              <a:rPr lang="zh-CN" altLang="en-US"/>
              <a:t>大家好，本次培训是面向技术部所有人员，考虑到大家的岗位不同，有产品、实施、开发，技术栈也不同，有</a:t>
            </a:r>
            <a:r>
              <a:rPr lang="en-US" altLang="zh-CN"/>
              <a:t>java</a:t>
            </a:r>
            <a:r>
              <a:rPr lang="zh-CN" altLang="en-US"/>
              <a:t>、</a:t>
            </a:r>
            <a:r>
              <a:rPr lang="en-US" altLang="zh-CN"/>
              <a:t>python</a:t>
            </a:r>
            <a:r>
              <a:rPr lang="zh-CN" altLang="en-US"/>
              <a:t>等，</a:t>
            </a:r>
            <a:endParaRPr lang="zh-CN" altLang="en-US"/>
          </a:p>
          <a:p>
            <a:r>
              <a:rPr lang="zh-CN" altLang="en-US"/>
              <a:t>因此本次培训偏向于大众化的技术背景和原理，编程哲学和一种新式的开发模式；精心准备了让所有人员立即上手的模拟环境和一个来自真实需求的数据分析案例。</a:t>
            </a:r>
            <a:endParaRPr lang="zh-CN" altLang="en-US"/>
          </a:p>
          <a:p>
            <a:r>
              <a:rPr lang="zh-CN" altLang="en-US"/>
              <a:t>希望大家通过本次培训，</a:t>
            </a:r>
            <a:r>
              <a:rPr lang="zh-CN" altLang="en-US">
                <a:sym typeface="+mn-ea"/>
              </a:rPr>
              <a:t>了解</a:t>
            </a:r>
            <a:r>
              <a:rPr lang="en-US" altLang="zh-CN">
                <a:sym typeface="+mn-ea"/>
              </a:rPr>
              <a:t>python</a:t>
            </a:r>
            <a:r>
              <a:rPr lang="zh-CN" altLang="en-US">
                <a:sym typeface="+mn-ea"/>
              </a:rPr>
              <a:t>、</a:t>
            </a:r>
            <a:r>
              <a:rPr lang="en-US" altLang="zh-CN">
                <a:sym typeface="+mn-ea"/>
              </a:rPr>
              <a:t>jupyter</a:t>
            </a:r>
            <a:r>
              <a:rPr lang="zh-CN" altLang="en-US">
                <a:sym typeface="+mn-ea"/>
              </a:rPr>
              <a:t>、</a:t>
            </a:r>
            <a:r>
              <a:rPr lang="en-US" altLang="zh-CN">
                <a:sym typeface="+mn-ea"/>
              </a:rPr>
              <a:t>pandas</a:t>
            </a:r>
            <a:r>
              <a:rPr lang="zh-CN" altLang="en-US">
                <a:sym typeface="+mn-ea"/>
              </a:rPr>
              <a:t>相关知识的来龙去脉和编程思想，解决问题的思路，真实体验一个数据分析案例的实现过程，未来更多通过数据驱动更合理地解决工作中的问题。</a:t>
            </a:r>
            <a:endParaRPr lang="zh-CN" altLang="en-US">
              <a:sym typeface="+mn-ea"/>
            </a:endParaRPr>
          </a:p>
          <a:p>
            <a:endParaRPr lang="zh-CN" altLang="en-US">
              <a:sym typeface="+mn-ea"/>
            </a:endParaRPr>
          </a:p>
          <a:p>
            <a:r>
              <a:rPr lang="zh-CN" altLang="en-US">
                <a:sym typeface="+mn-ea"/>
              </a:rPr>
              <a:t>对于产品、需求人员，可以适当学习下</a:t>
            </a:r>
            <a:r>
              <a:rPr lang="en-US" altLang="zh-CN">
                <a:sym typeface="+mn-ea"/>
              </a:rPr>
              <a:t>python</a:t>
            </a:r>
            <a:r>
              <a:rPr lang="zh-CN" altLang="en-US">
                <a:sym typeface="+mn-ea"/>
              </a:rPr>
              <a:t>，有助于工作效率的提升。对于开发人员，可以学习</a:t>
            </a:r>
            <a:r>
              <a:rPr lang="en-US" altLang="zh-CN">
                <a:sym typeface="+mn-ea"/>
              </a:rPr>
              <a:t>python</a:t>
            </a:r>
            <a:r>
              <a:rPr lang="zh-CN" altLang="en-US">
                <a:sym typeface="+mn-ea"/>
              </a:rPr>
              <a:t>作为自己的第二技术语言，技多不压身。</a:t>
            </a:r>
            <a:endParaRPr lang="zh-CN" altLang="en-US">
              <a:sym typeface="+mn-ea"/>
            </a:endParaRPr>
          </a:p>
          <a:p>
            <a:endParaRPr lang="zh-CN" altLang="en-US">
              <a:sym typeface="+mn-ea"/>
            </a:endParaRPr>
          </a:p>
          <a:p>
            <a:endParaRPr lang="zh-CN" altLang="en-US">
              <a:sym typeface="+mn-ea"/>
            </a:endParaRPr>
          </a:p>
          <a:p>
            <a:r>
              <a:rPr lang="zh-CN" altLang="en-US">
                <a:sym typeface="+mn-ea"/>
              </a:rPr>
              <a:t>本次培训内容分为五个部分：</a:t>
            </a:r>
            <a:endParaRPr lang="zh-CN" altLang="en-US">
              <a:sym typeface="+mn-ea"/>
            </a:endParaRPr>
          </a:p>
          <a:p>
            <a:pPr marL="514350" indent="-514350">
              <a:lnSpc>
                <a:spcPct val="150000"/>
              </a:lnSpc>
              <a:buFont typeface="+mj-lt"/>
              <a:buAutoNum type="arabicPeriod"/>
            </a:pPr>
            <a:r>
              <a:rPr lang="en-US" altLang="zh-CN">
                <a:sym typeface="+mn-ea"/>
              </a:rPr>
              <a:t>python</a:t>
            </a:r>
            <a:r>
              <a:rPr lang="zh-CN" altLang="en-US">
                <a:sym typeface="+mn-ea"/>
              </a:rPr>
              <a:t>及</a:t>
            </a:r>
            <a:r>
              <a:rPr lang="en-US" altLang="zh-CN">
                <a:sym typeface="+mn-ea"/>
              </a:rPr>
              <a:t>python</a:t>
            </a:r>
            <a:r>
              <a:rPr lang="zh-CN" altLang="en-US">
                <a:sym typeface="+mn-ea"/>
              </a:rPr>
              <a:t>哲学</a:t>
            </a:r>
            <a:endParaRPr lang="zh-CN" altLang="en-US"/>
          </a:p>
          <a:p>
            <a:pPr marL="514350" indent="-514350">
              <a:lnSpc>
                <a:spcPct val="150000"/>
              </a:lnSpc>
              <a:buFont typeface="+mj-lt"/>
              <a:buAutoNum type="arabicPeriod"/>
            </a:pPr>
            <a:r>
              <a:rPr lang="en-US" altLang="zh-CN">
                <a:sym typeface="+mn-ea"/>
              </a:rPr>
              <a:t>jupyter</a:t>
            </a:r>
            <a:r>
              <a:rPr lang="zh-CN" altLang="en-US">
                <a:sym typeface="+mn-ea"/>
              </a:rPr>
              <a:t>及文学编程思想</a:t>
            </a:r>
            <a:endParaRPr lang="zh-CN" altLang="en-US"/>
          </a:p>
          <a:p>
            <a:pPr marL="514350" indent="-514350">
              <a:lnSpc>
                <a:spcPct val="150000"/>
              </a:lnSpc>
              <a:buFont typeface="+mj-lt"/>
              <a:buAutoNum type="arabicPeriod"/>
            </a:pPr>
            <a:r>
              <a:rPr lang="en-US" altLang="zh-CN">
                <a:sym typeface="+mn-ea"/>
              </a:rPr>
              <a:t>pandas</a:t>
            </a:r>
            <a:r>
              <a:rPr lang="zh-CN" altLang="en-US">
                <a:sym typeface="+mn-ea"/>
              </a:rPr>
              <a:t>概念及数据结构</a:t>
            </a:r>
            <a:endParaRPr lang="zh-CN" altLang="en-US"/>
          </a:p>
          <a:p>
            <a:pPr marL="514350" indent="-514350">
              <a:lnSpc>
                <a:spcPct val="150000"/>
              </a:lnSpc>
              <a:buFont typeface="+mj-lt"/>
              <a:buAutoNum type="arabicPeriod"/>
            </a:pPr>
            <a:r>
              <a:rPr lang="zh-CN" altLang="en-US">
                <a:sym typeface="+mn-ea"/>
              </a:rPr>
              <a:t>模拟演练：</a:t>
            </a:r>
            <a:r>
              <a:rPr lang="en-US" altLang="zh-CN">
                <a:sym typeface="+mn-ea"/>
              </a:rPr>
              <a:t>pandas</a:t>
            </a:r>
            <a:r>
              <a:rPr lang="zh-CN" altLang="en-US">
                <a:sym typeface="+mn-ea"/>
              </a:rPr>
              <a:t>常用功能</a:t>
            </a:r>
            <a:endParaRPr lang="zh-CN" altLang="en-US"/>
          </a:p>
          <a:p>
            <a:pPr marL="514350" indent="-514350">
              <a:lnSpc>
                <a:spcPct val="150000"/>
              </a:lnSpc>
              <a:buFont typeface="+mj-lt"/>
              <a:buAutoNum type="arabicPeriod"/>
            </a:pPr>
            <a:r>
              <a:rPr lang="zh-CN" altLang="en-US">
                <a:sym typeface="+mn-ea"/>
              </a:rPr>
              <a:t>模拟演练：真实数据分析案例</a:t>
            </a:r>
            <a:endParaRPr lang="zh-CN" altLang="en-US"/>
          </a:p>
          <a:p>
            <a:endParaRPr lang="zh-CN" altLang="en-US">
              <a:sym typeface="+mn-ea"/>
            </a:endParaRPr>
          </a:p>
          <a:p>
            <a:r>
              <a:rPr lang="en-US" altLang="zh-CN"/>
              <a:t>###</a:t>
            </a:r>
            <a:endParaRPr lang="en-US" altLang="zh-CN"/>
          </a:p>
          <a:p>
            <a:r>
              <a:rPr lang="zh-CN" altLang="en-US">
                <a:sym typeface="+mn-ea"/>
              </a:rPr>
              <a:t>准备工作：准备模拟环境、 设计需要案例、知识点和背景材料</a:t>
            </a:r>
            <a:endParaRPr lang="en-US" altLang="zh-CN"/>
          </a:p>
          <a:p>
            <a:r>
              <a:rPr lang="en-US" altLang="zh-CN"/>
              <a:t>1</a:t>
            </a:r>
            <a:r>
              <a:rPr lang="zh-CN" altLang="en-US"/>
              <a:t>、面向产品、需求人员，普及</a:t>
            </a:r>
            <a:r>
              <a:rPr lang="en-US" altLang="zh-CN"/>
              <a:t>python</a:t>
            </a:r>
            <a:r>
              <a:rPr lang="zh-CN" altLang="en-US"/>
              <a:t>、数据分析的原理，真实体验一个需求案例的实现过程，未来更多通过数据驱动更合理地解决需求问题。</a:t>
            </a:r>
            <a:endParaRPr lang="zh-CN" altLang="en-US"/>
          </a:p>
          <a:p>
            <a:r>
              <a:rPr lang="en-US" altLang="zh-CN"/>
              <a:t>2</a:t>
            </a:r>
            <a:r>
              <a:rPr lang="zh-CN" altLang="en-US"/>
              <a:t>、面向非</a:t>
            </a:r>
            <a:r>
              <a:rPr lang="en-US" altLang="zh-CN"/>
              <a:t>python</a:t>
            </a:r>
            <a:r>
              <a:rPr lang="zh-CN" altLang="en-US"/>
              <a:t>技术人员，了解另一门语言的来龙去脉和新的编程思想，真实运行一个案例，触类旁通，感兴趣的话可以继续深入</a:t>
            </a:r>
            <a:endParaRPr lang="zh-CN" altLang="en-US"/>
          </a:p>
          <a:p>
            <a:r>
              <a:rPr lang="en-US" altLang="zh-CN"/>
              <a:t>3</a:t>
            </a:r>
            <a:r>
              <a:rPr lang="zh-CN" altLang="en-US"/>
              <a:t>、面向</a:t>
            </a:r>
            <a:r>
              <a:rPr lang="en-US" altLang="zh-CN"/>
              <a:t>python</a:t>
            </a:r>
            <a:r>
              <a:rPr lang="zh-CN" altLang="en-US"/>
              <a:t>技术人员，了解</a:t>
            </a:r>
            <a:r>
              <a:rPr lang="en-US" altLang="zh-CN"/>
              <a:t>python</a:t>
            </a:r>
            <a:r>
              <a:rPr lang="zh-CN" altLang="en-US"/>
              <a:t>相关的</a:t>
            </a:r>
            <a:r>
              <a:rPr lang="zh-CN" altLang="en-US">
                <a:sym typeface="+mn-ea"/>
              </a:rPr>
              <a:t>来龙去脉和编程思想，未来更好的编程实践。</a:t>
            </a:r>
            <a:endParaRPr lang="zh-CN" altLang="en-US">
              <a:sym typeface="+mn-ea"/>
            </a:endParaRPr>
          </a:p>
          <a:p>
            <a:r>
              <a:rPr lang="en-US" altLang="zh-CN">
                <a:sym typeface="+mn-ea"/>
              </a:rPr>
              <a:t>###</a:t>
            </a:r>
            <a:endParaRPr lang="zh-CN" altLang="en-US">
              <a:sym typeface="+mn-ea"/>
            </a:endParaRPr>
          </a:p>
          <a:p>
            <a:endParaRPr lang="zh-CN" altLang="en-US">
              <a:sym typeface="+mn-ea"/>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a:p>
            <a:endParaRPr lang="en-US" altLang="zh-CN"/>
          </a:p>
          <a:p>
            <a:r>
              <a:rPr lang="zh-CN" altLang="en-US"/>
              <a:t>大家好，本次培训是面向技术部所有人员，考虑到大家的岗位不同，有产品、实施、开发，技术栈也不同，有</a:t>
            </a:r>
            <a:r>
              <a:rPr lang="en-US" altLang="zh-CN"/>
              <a:t>java</a:t>
            </a:r>
            <a:r>
              <a:rPr lang="zh-CN" altLang="en-US"/>
              <a:t>、</a:t>
            </a:r>
            <a:r>
              <a:rPr lang="en-US" altLang="zh-CN"/>
              <a:t>python</a:t>
            </a:r>
            <a:r>
              <a:rPr lang="zh-CN" altLang="en-US"/>
              <a:t>等，</a:t>
            </a:r>
            <a:endParaRPr lang="zh-CN" altLang="en-US"/>
          </a:p>
          <a:p>
            <a:r>
              <a:rPr lang="zh-CN" altLang="en-US"/>
              <a:t>因此本次培训偏向于大众化的技术背景和原理，编程哲学和一种新式的开发模式；精心准备了让所有人员立即上手的模拟环境和一个来自真实需求的数据分析案例。</a:t>
            </a:r>
            <a:endParaRPr lang="zh-CN" altLang="en-US"/>
          </a:p>
          <a:p>
            <a:r>
              <a:rPr lang="zh-CN" altLang="en-US"/>
              <a:t>希望大家通过本次培训，</a:t>
            </a:r>
            <a:r>
              <a:rPr lang="zh-CN" altLang="en-US">
                <a:sym typeface="+mn-ea"/>
              </a:rPr>
              <a:t>了解</a:t>
            </a:r>
            <a:r>
              <a:rPr lang="en-US" altLang="zh-CN">
                <a:sym typeface="+mn-ea"/>
              </a:rPr>
              <a:t>python</a:t>
            </a:r>
            <a:r>
              <a:rPr lang="zh-CN" altLang="en-US">
                <a:sym typeface="+mn-ea"/>
              </a:rPr>
              <a:t>、</a:t>
            </a:r>
            <a:r>
              <a:rPr lang="en-US" altLang="zh-CN">
                <a:sym typeface="+mn-ea"/>
              </a:rPr>
              <a:t>jupyter</a:t>
            </a:r>
            <a:r>
              <a:rPr lang="zh-CN" altLang="en-US">
                <a:sym typeface="+mn-ea"/>
              </a:rPr>
              <a:t>、</a:t>
            </a:r>
            <a:r>
              <a:rPr lang="en-US" altLang="zh-CN">
                <a:sym typeface="+mn-ea"/>
              </a:rPr>
              <a:t>pandas</a:t>
            </a:r>
            <a:r>
              <a:rPr lang="zh-CN" altLang="en-US">
                <a:sym typeface="+mn-ea"/>
              </a:rPr>
              <a:t>相关知识的来龙去脉和编程思想，解决问题的思路，真实体验一个数据分析案例的实现过程，未来更多通过数据驱动更合理地解决工作中的问题。</a:t>
            </a:r>
            <a:endParaRPr lang="zh-CN" altLang="en-US">
              <a:sym typeface="+mn-ea"/>
            </a:endParaRPr>
          </a:p>
          <a:p>
            <a:endParaRPr lang="zh-CN" altLang="en-US">
              <a:sym typeface="+mn-ea"/>
            </a:endParaRPr>
          </a:p>
          <a:p>
            <a:r>
              <a:rPr lang="zh-CN" altLang="en-US">
                <a:sym typeface="+mn-ea"/>
              </a:rPr>
              <a:t>对于产品、需求人员，可以适当学习下</a:t>
            </a:r>
            <a:r>
              <a:rPr lang="en-US" altLang="zh-CN">
                <a:sym typeface="+mn-ea"/>
              </a:rPr>
              <a:t>python</a:t>
            </a:r>
            <a:r>
              <a:rPr lang="zh-CN" altLang="en-US">
                <a:sym typeface="+mn-ea"/>
              </a:rPr>
              <a:t>，有助于工作效率的提升。对于开发人员，可以学习</a:t>
            </a:r>
            <a:r>
              <a:rPr lang="en-US" altLang="zh-CN">
                <a:sym typeface="+mn-ea"/>
              </a:rPr>
              <a:t>python</a:t>
            </a:r>
            <a:r>
              <a:rPr lang="zh-CN" altLang="en-US">
                <a:sym typeface="+mn-ea"/>
              </a:rPr>
              <a:t>作为自己的第二技术语言，技多不压身。</a:t>
            </a:r>
            <a:endParaRPr lang="zh-CN" altLang="en-US">
              <a:sym typeface="+mn-ea"/>
            </a:endParaRPr>
          </a:p>
          <a:p>
            <a:endParaRPr lang="zh-CN" altLang="en-US">
              <a:sym typeface="+mn-ea"/>
            </a:endParaRPr>
          </a:p>
          <a:p>
            <a:endParaRPr lang="zh-CN" altLang="en-US">
              <a:sym typeface="+mn-ea"/>
            </a:endParaRPr>
          </a:p>
          <a:p>
            <a:r>
              <a:rPr lang="zh-CN" altLang="en-US">
                <a:sym typeface="+mn-ea"/>
              </a:rPr>
              <a:t>本次培训内容分为五个部分：</a:t>
            </a:r>
            <a:endParaRPr lang="zh-CN" altLang="en-US">
              <a:sym typeface="+mn-ea"/>
            </a:endParaRPr>
          </a:p>
          <a:p>
            <a:pPr marL="514350" indent="-514350">
              <a:lnSpc>
                <a:spcPct val="150000"/>
              </a:lnSpc>
              <a:buFont typeface="+mj-lt"/>
              <a:buAutoNum type="arabicPeriod"/>
            </a:pPr>
            <a:r>
              <a:rPr lang="en-US" altLang="zh-CN">
                <a:sym typeface="+mn-ea"/>
              </a:rPr>
              <a:t>python</a:t>
            </a:r>
            <a:r>
              <a:rPr lang="zh-CN" altLang="en-US">
                <a:sym typeface="+mn-ea"/>
              </a:rPr>
              <a:t>及</a:t>
            </a:r>
            <a:r>
              <a:rPr lang="en-US" altLang="zh-CN">
                <a:sym typeface="+mn-ea"/>
              </a:rPr>
              <a:t>python</a:t>
            </a:r>
            <a:r>
              <a:rPr lang="zh-CN" altLang="en-US">
                <a:sym typeface="+mn-ea"/>
              </a:rPr>
              <a:t>哲学</a:t>
            </a:r>
            <a:endParaRPr lang="zh-CN" altLang="en-US"/>
          </a:p>
          <a:p>
            <a:pPr marL="514350" indent="-514350">
              <a:lnSpc>
                <a:spcPct val="150000"/>
              </a:lnSpc>
              <a:buFont typeface="+mj-lt"/>
              <a:buAutoNum type="arabicPeriod"/>
            </a:pPr>
            <a:r>
              <a:rPr lang="en-US" altLang="zh-CN">
                <a:sym typeface="+mn-ea"/>
              </a:rPr>
              <a:t>jupyter</a:t>
            </a:r>
            <a:r>
              <a:rPr lang="zh-CN" altLang="en-US">
                <a:sym typeface="+mn-ea"/>
              </a:rPr>
              <a:t>及文学编程思想</a:t>
            </a:r>
            <a:endParaRPr lang="zh-CN" altLang="en-US"/>
          </a:p>
          <a:p>
            <a:pPr marL="514350" indent="-514350">
              <a:lnSpc>
                <a:spcPct val="150000"/>
              </a:lnSpc>
              <a:buFont typeface="+mj-lt"/>
              <a:buAutoNum type="arabicPeriod"/>
            </a:pPr>
            <a:r>
              <a:rPr lang="en-US" altLang="zh-CN">
                <a:sym typeface="+mn-ea"/>
              </a:rPr>
              <a:t>pandas</a:t>
            </a:r>
            <a:r>
              <a:rPr lang="zh-CN" altLang="en-US">
                <a:sym typeface="+mn-ea"/>
              </a:rPr>
              <a:t>概念及数据结构</a:t>
            </a:r>
            <a:endParaRPr lang="zh-CN" altLang="en-US"/>
          </a:p>
          <a:p>
            <a:pPr marL="514350" indent="-514350">
              <a:lnSpc>
                <a:spcPct val="150000"/>
              </a:lnSpc>
              <a:buFont typeface="+mj-lt"/>
              <a:buAutoNum type="arabicPeriod"/>
            </a:pPr>
            <a:r>
              <a:rPr lang="zh-CN" altLang="en-US">
                <a:sym typeface="+mn-ea"/>
              </a:rPr>
              <a:t>模拟演练：</a:t>
            </a:r>
            <a:r>
              <a:rPr lang="en-US" altLang="zh-CN">
                <a:sym typeface="+mn-ea"/>
              </a:rPr>
              <a:t>pandas</a:t>
            </a:r>
            <a:r>
              <a:rPr lang="zh-CN" altLang="en-US">
                <a:sym typeface="+mn-ea"/>
              </a:rPr>
              <a:t>常用功能</a:t>
            </a:r>
            <a:endParaRPr lang="zh-CN" altLang="en-US"/>
          </a:p>
          <a:p>
            <a:pPr marL="514350" indent="-514350">
              <a:lnSpc>
                <a:spcPct val="150000"/>
              </a:lnSpc>
              <a:buFont typeface="+mj-lt"/>
              <a:buAutoNum type="arabicPeriod"/>
            </a:pPr>
            <a:r>
              <a:rPr lang="zh-CN" altLang="en-US">
                <a:sym typeface="+mn-ea"/>
              </a:rPr>
              <a:t>模拟演练：真实数据分析案例</a:t>
            </a:r>
            <a:endParaRPr lang="zh-CN" altLang="en-US"/>
          </a:p>
          <a:p>
            <a:endParaRPr lang="zh-CN" altLang="en-US">
              <a:sym typeface="+mn-ea"/>
            </a:endParaRPr>
          </a:p>
          <a:p>
            <a:r>
              <a:rPr lang="en-US" altLang="zh-CN"/>
              <a:t>###</a:t>
            </a:r>
            <a:endParaRPr lang="en-US" altLang="zh-CN"/>
          </a:p>
          <a:p>
            <a:r>
              <a:rPr lang="zh-CN" altLang="en-US">
                <a:sym typeface="+mn-ea"/>
              </a:rPr>
              <a:t>准备工作：准备模拟环境、 设计需要案例、知识点和背景材料</a:t>
            </a:r>
            <a:endParaRPr lang="en-US" altLang="zh-CN"/>
          </a:p>
          <a:p>
            <a:r>
              <a:rPr lang="en-US" altLang="zh-CN"/>
              <a:t>1</a:t>
            </a:r>
            <a:r>
              <a:rPr lang="zh-CN" altLang="en-US"/>
              <a:t>、面向产品、需求人员，普及</a:t>
            </a:r>
            <a:r>
              <a:rPr lang="en-US" altLang="zh-CN"/>
              <a:t>python</a:t>
            </a:r>
            <a:r>
              <a:rPr lang="zh-CN" altLang="en-US"/>
              <a:t>、数据分析的原理，真实体验一个需求案例的实现过程，未来更多通过数据驱动更合理地解决需求问题。</a:t>
            </a:r>
            <a:endParaRPr lang="zh-CN" altLang="en-US"/>
          </a:p>
          <a:p>
            <a:r>
              <a:rPr lang="en-US" altLang="zh-CN"/>
              <a:t>2</a:t>
            </a:r>
            <a:r>
              <a:rPr lang="zh-CN" altLang="en-US"/>
              <a:t>、面向非</a:t>
            </a:r>
            <a:r>
              <a:rPr lang="en-US" altLang="zh-CN"/>
              <a:t>python</a:t>
            </a:r>
            <a:r>
              <a:rPr lang="zh-CN" altLang="en-US"/>
              <a:t>技术人员，了解另一门语言的来龙去脉和新的编程思想，真实运行一个案例，触类旁通，感兴趣的话可以继续深入</a:t>
            </a:r>
            <a:endParaRPr lang="zh-CN" altLang="en-US"/>
          </a:p>
          <a:p>
            <a:r>
              <a:rPr lang="en-US" altLang="zh-CN"/>
              <a:t>3</a:t>
            </a:r>
            <a:r>
              <a:rPr lang="zh-CN" altLang="en-US"/>
              <a:t>、面向</a:t>
            </a:r>
            <a:r>
              <a:rPr lang="en-US" altLang="zh-CN"/>
              <a:t>python</a:t>
            </a:r>
            <a:r>
              <a:rPr lang="zh-CN" altLang="en-US"/>
              <a:t>技术人员，了解</a:t>
            </a:r>
            <a:r>
              <a:rPr lang="en-US" altLang="zh-CN"/>
              <a:t>python</a:t>
            </a:r>
            <a:r>
              <a:rPr lang="zh-CN" altLang="en-US"/>
              <a:t>相关的</a:t>
            </a:r>
            <a:r>
              <a:rPr lang="zh-CN" altLang="en-US">
                <a:sym typeface="+mn-ea"/>
              </a:rPr>
              <a:t>来龙去脉和编程思想，未来更好的编程实践。</a:t>
            </a:r>
            <a:endParaRPr lang="zh-CN" altLang="en-US">
              <a:sym typeface="+mn-ea"/>
            </a:endParaRPr>
          </a:p>
          <a:p>
            <a:r>
              <a:rPr lang="en-US" altLang="zh-CN">
                <a:sym typeface="+mn-ea"/>
              </a:rPr>
              <a:t>###</a:t>
            </a:r>
            <a:endParaRPr lang="zh-CN" altLang="en-US">
              <a:sym typeface="+mn-ea"/>
            </a:endParaRPr>
          </a:p>
          <a:p>
            <a:endParaRPr lang="zh-CN" altLang="en-US">
              <a:sym typeface="+mn-ea"/>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幻灯片图像占位符 1"/>
          <p:cNvSpPr>
            <a:spLocks noGrp="1" noRot="1" noChangeAspect="1"/>
          </p:cNvSpPr>
          <p:nvPr>
            <p:ph type="sldImg"/>
          </p:nvPr>
        </p:nvSpPr>
        <p:spPr/>
      </p:sp>
      <p:sp>
        <p:nvSpPr>
          <p:cNvPr id="24578" name="备注占位符 2"/>
          <p:cNvSpPr>
            <a:spLocks noGrp="1"/>
          </p:cNvSpPr>
          <p:nvPr>
            <p:ph type="body"/>
          </p:nvPr>
        </p:nvSpPr>
        <p:spPr/>
        <p:txBody>
          <a:bodyPr lIns="91440" tIns="45720" rIns="91440" bIns="45720" anchor="t"/>
          <a:p>
            <a:pPr lvl="0" indent="0" fontAlgn="base">
              <a:lnSpc>
                <a:spcPct val="100000"/>
              </a:lnSpc>
              <a:spcBef>
                <a:spcPct val="0"/>
              </a:spcBef>
              <a:spcAft>
                <a:spcPct val="0"/>
              </a:spcAft>
              <a:buClrTx/>
              <a:buSzTx/>
              <a:buNone/>
            </a:pPr>
            <a:endParaRPr lang="zh-CN" altLang="en-US" dirty="0"/>
          </a:p>
        </p:txBody>
      </p:sp>
      <p:sp>
        <p:nvSpPr>
          <p:cNvPr id="24579" name="灯片编号占位符 3"/>
          <p:cNvSpPr>
            <a:spLocks noGrp="1"/>
          </p:cNvSpPr>
          <p:nvPr>
            <p:ph type="sldNum" sz="quarter"/>
          </p:nvPr>
        </p:nvSpPr>
        <p:spPr>
          <a:xfrm>
            <a:off x="3884613" y="8685213"/>
            <a:ext cx="2971800" cy="458787"/>
          </a:xfrm>
          <a:prstGeom prst="rect">
            <a:avLst/>
          </a:prstGeom>
          <a:noFill/>
          <a:ln w="9525">
            <a:noFill/>
          </a:ln>
        </p:spPr>
        <p:txBody>
          <a:bodyPr vert="horz" lIns="91440" tIns="45720" rIns="91440" bIns="45720" anchor="b"/>
          <a:p>
            <a:pPr lvl="0" algn="r"/>
            <a:fld id="{9A0DB2DC-4C9A-4742-B13C-FB6460FD3503}" type="slidenum">
              <a:rPr lang="zh-CN" altLang="en-US" sz="1200"/>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atin typeface="微软雅黑" panose="020B0503020204020204" charset="-122"/>
                <a:ea typeface="微软雅黑" panose="020B0503020204020204" charset="-122"/>
                <a:cs typeface="微软雅黑" panose="020B0503020204020204" charset="-122"/>
                <a:sym typeface="+mn-ea"/>
              </a:rPr>
              <a:t>”人生苦短，我用</a:t>
            </a:r>
            <a:r>
              <a:rPr lang="en-US" altLang="zh-CN">
                <a:latin typeface="微软雅黑" panose="020B0503020204020204" charset="-122"/>
                <a:ea typeface="微软雅黑" panose="020B0503020204020204" charset="-122"/>
                <a:cs typeface="微软雅黑" panose="020B0503020204020204" charset="-122"/>
                <a:sym typeface="+mn-ea"/>
              </a:rPr>
              <a:t>python</a:t>
            </a:r>
            <a:r>
              <a:rPr lang="zh-CN" altLang="en-US">
                <a:latin typeface="微软雅黑" panose="020B0503020204020204" charset="-122"/>
                <a:ea typeface="微软雅黑" panose="020B0503020204020204" charset="-122"/>
                <a:cs typeface="微软雅黑" panose="020B0503020204020204" charset="-122"/>
                <a:sym typeface="+mn-ea"/>
              </a:rPr>
              <a:t>“ 这是</a:t>
            </a:r>
            <a:r>
              <a:rPr lang="zh-CN">
                <a:latin typeface="微软雅黑" panose="020B0503020204020204" charset="-122"/>
                <a:ea typeface="微软雅黑" panose="020B0503020204020204" charset="-122"/>
                <a:cs typeface="微软雅黑" panose="020B0503020204020204" charset="-122"/>
                <a:sym typeface="+mn-ea"/>
              </a:rPr>
              <a:t>开发领域流传的 一句名言</a:t>
            </a:r>
            <a:r>
              <a:rPr lang="zh-CN" altLang="en-US">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sym typeface="+mn-ea"/>
            </a:endParaRPr>
          </a:p>
          <a:p>
            <a:r>
              <a:rPr lang="zh-CN" altLang="en-US">
                <a:latin typeface="微软雅黑" panose="020B0503020204020204" charset="-122"/>
                <a:ea typeface="微软雅黑" panose="020B0503020204020204" charset="-122"/>
                <a:cs typeface="微软雅黑" panose="020B0503020204020204" charset="-122"/>
                <a:sym typeface="+mn-ea"/>
              </a:rPr>
              <a:t>这句话最早是</a:t>
            </a:r>
            <a:r>
              <a:rPr lang="zh-CN">
                <a:latin typeface="微软雅黑" panose="020B0503020204020204" charset="-122"/>
                <a:ea typeface="微软雅黑" panose="020B0503020204020204" charset="-122"/>
                <a:cs typeface="微软雅黑" panose="020B0503020204020204" charset="-122"/>
                <a:sym typeface="+mn-ea"/>
              </a:rPr>
              <a:t>Bruce Eckel（布鲁斯埃克尔），他可是计算机领域的名人，</a:t>
            </a:r>
            <a:r>
              <a:rPr lang="en-US" altLang="zh-CN">
                <a:sym typeface="+mn-ea"/>
              </a:rPr>
              <a:t>java</a:t>
            </a:r>
            <a:r>
              <a:rPr lang="zh-CN" altLang="en-US">
                <a:sym typeface="+mn-ea"/>
              </a:rPr>
              <a:t>编程思想、</a:t>
            </a:r>
            <a:r>
              <a:rPr lang="en-US" altLang="zh-CN">
                <a:sym typeface="+mn-ea"/>
              </a:rPr>
              <a:t>C++</a:t>
            </a:r>
            <a:r>
              <a:rPr lang="zh-CN" altLang="en-US">
                <a:sym typeface="+mn-ea"/>
              </a:rPr>
              <a:t>编程思想的作者，</a:t>
            </a:r>
            <a:endParaRPr lang="zh-CN">
              <a:latin typeface="微软雅黑" panose="020B0503020204020204" charset="-122"/>
              <a:ea typeface="微软雅黑" panose="020B0503020204020204" charset="-122"/>
              <a:cs typeface="微软雅黑" panose="020B0503020204020204" charset="-122"/>
              <a:sym typeface="+mn-ea"/>
            </a:endParaRPr>
          </a:p>
          <a:p>
            <a:endParaRPr lang="zh-CN">
              <a:latin typeface="微软雅黑" panose="020B0503020204020204" charset="-122"/>
              <a:ea typeface="微软雅黑" panose="020B0503020204020204" charset="-122"/>
              <a:cs typeface="微软雅黑" panose="020B0503020204020204" charset="-122"/>
              <a:sym typeface="+mn-ea"/>
            </a:endParaRPr>
          </a:p>
          <a:p>
            <a:r>
              <a:rPr lang="zh-CN">
                <a:latin typeface="微软雅黑" panose="020B0503020204020204" charset="-122"/>
                <a:ea typeface="微软雅黑" panose="020B0503020204020204" charset="-122"/>
                <a:cs typeface="微软雅黑" panose="020B0503020204020204" charset="-122"/>
                <a:sym typeface="+mn-ea"/>
              </a:rPr>
              <a:t>这句话的中英文版本，全球流行，照片穿着</a:t>
            </a:r>
            <a:r>
              <a:rPr lang="en-US" altLang="zh-CN">
                <a:latin typeface="微软雅黑" panose="020B0503020204020204" charset="-122"/>
                <a:ea typeface="微软雅黑" panose="020B0503020204020204" charset="-122"/>
                <a:cs typeface="微软雅黑" panose="020B0503020204020204" charset="-122"/>
                <a:sym typeface="+mn-ea"/>
              </a:rPr>
              <a:t>T</a:t>
            </a:r>
            <a:r>
              <a:rPr lang="zh-CN" altLang="en-US">
                <a:latin typeface="微软雅黑" panose="020B0503020204020204" charset="-122"/>
                <a:ea typeface="微软雅黑" panose="020B0503020204020204" charset="-122"/>
                <a:cs typeface="微软雅黑" panose="020B0503020204020204" charset="-122"/>
                <a:sym typeface="+mn-ea"/>
              </a:rPr>
              <a:t>的就是，</a:t>
            </a:r>
            <a:r>
              <a:rPr lang="en-US" altLang="zh-CN">
                <a:latin typeface="微软雅黑" panose="020B0503020204020204" charset="-122"/>
                <a:ea typeface="微软雅黑" panose="020B0503020204020204" charset="-122"/>
                <a:cs typeface="微软雅黑" panose="020B0503020204020204" charset="-122"/>
                <a:sym typeface="+mn-ea"/>
              </a:rPr>
              <a:t>python</a:t>
            </a:r>
            <a:r>
              <a:rPr lang="zh-CN" altLang="en-US">
                <a:latin typeface="微软雅黑" panose="020B0503020204020204" charset="-122"/>
                <a:ea typeface="微软雅黑" panose="020B0503020204020204" charset="-122"/>
                <a:cs typeface="微软雅黑" panose="020B0503020204020204" charset="-122"/>
                <a:sym typeface="+mn-ea"/>
              </a:rPr>
              <a:t>之父 几多。</a:t>
            </a:r>
            <a:endParaRPr lang="zh-CN">
              <a:latin typeface="微软雅黑" panose="020B0503020204020204" charset="-122"/>
              <a:ea typeface="微软雅黑" panose="020B0503020204020204" charset="-122"/>
              <a:cs typeface="微软雅黑" panose="020B0503020204020204" charset="-122"/>
              <a:sym typeface="+mn-ea"/>
            </a:endParaRPr>
          </a:p>
          <a:p>
            <a:endParaRPr lang="zh-CN">
              <a:latin typeface="微软雅黑" panose="020B0503020204020204" charset="-122"/>
              <a:ea typeface="微软雅黑" panose="020B0503020204020204" charset="-122"/>
              <a:cs typeface="微软雅黑" panose="020B0503020204020204" charset="-122"/>
              <a:sym typeface="+mn-ea"/>
            </a:endParaRPr>
          </a:p>
          <a:p>
            <a:r>
              <a:rPr lang="en-US" altLang="zh-CN">
                <a:latin typeface="微软雅黑" panose="020B0503020204020204" charset="-122"/>
                <a:ea typeface="微软雅黑" panose="020B0503020204020204" charset="-122"/>
                <a:cs typeface="微软雅黑" panose="020B0503020204020204" charset="-122"/>
                <a:sym typeface="+mn-ea"/>
              </a:rPr>
              <a:t>##</a:t>
            </a:r>
            <a:endParaRPr lang="zh-CN">
              <a:latin typeface="微软雅黑" panose="020B0503020204020204" charset="-122"/>
              <a:ea typeface="微软雅黑" panose="020B0503020204020204" charset="-122"/>
              <a:cs typeface="微软雅黑" panose="020B0503020204020204" charset="-122"/>
              <a:sym typeface="+mn-ea"/>
            </a:endParaRPr>
          </a:p>
          <a:p>
            <a:r>
              <a:rPr lang="zh-CN">
                <a:latin typeface="微软雅黑" panose="020B0503020204020204" charset="-122"/>
                <a:ea typeface="微软雅黑" panose="020B0503020204020204" charset="-122"/>
                <a:cs typeface="微软雅黑" panose="020B0503020204020204" charset="-122"/>
                <a:sym typeface="+mn-ea"/>
              </a:rPr>
              <a:t>经过 Java 大师（Bruce Eckel）和 Python 之父（Guido </a:t>
            </a:r>
            <a:r>
              <a:rPr>
                <a:latin typeface="微软雅黑" panose="020B0503020204020204" charset="-122"/>
                <a:ea typeface="微软雅黑" panose="020B0503020204020204" charset="-122"/>
                <a:cs typeface="微软雅黑" panose="020B0503020204020204" charset="-122"/>
                <a:sym typeface="+mn-ea"/>
              </a:rPr>
              <a:t>吉多 </a:t>
            </a:r>
            <a:r>
              <a:rPr lang="zh-CN">
                <a:latin typeface="微软雅黑" panose="020B0503020204020204" charset="-122"/>
                <a:ea typeface="微软雅黑" panose="020B0503020204020204" charset="-122"/>
                <a:cs typeface="微软雅黑" panose="020B0503020204020204" charset="-122"/>
                <a:sym typeface="+mn-ea"/>
              </a:rPr>
              <a:t>）的宣传</a:t>
            </a:r>
            <a:endParaRPr lang="zh-CN">
              <a:latin typeface="微软雅黑" panose="020B0503020204020204" charset="-122"/>
              <a:ea typeface="微软雅黑" panose="020B0503020204020204" charset="-122"/>
              <a:cs typeface="微软雅黑" panose="020B0503020204020204" charset="-122"/>
              <a:sym typeface="+mn-ea"/>
            </a:endParaRPr>
          </a:p>
          <a:p>
            <a:r>
              <a:rPr lang="zh-CN">
                <a:latin typeface="微软雅黑" panose="020B0503020204020204" charset="-122"/>
                <a:ea typeface="微软雅黑" panose="020B0503020204020204" charset="-122"/>
                <a:cs typeface="微软雅黑" panose="020B0503020204020204" charset="-122"/>
                <a:sym typeface="+mn-ea"/>
              </a:rPr>
              <a:t>[人生苦短，我用</a:t>
            </a:r>
            <a:r>
              <a:rPr lang="en-US" altLang="zh-CN">
                <a:latin typeface="微软雅黑" panose="020B0503020204020204" charset="-122"/>
                <a:ea typeface="微软雅黑" panose="020B0503020204020204" charset="-122"/>
                <a:cs typeface="微软雅黑" panose="020B0503020204020204" charset="-122"/>
                <a:sym typeface="+mn-ea"/>
              </a:rPr>
              <a:t>python</a:t>
            </a:r>
            <a:r>
              <a:rPr lang="zh-CN">
                <a:latin typeface="微软雅黑" panose="020B0503020204020204" charset="-122"/>
                <a:ea typeface="微软雅黑" panose="020B0503020204020204" charset="-122"/>
                <a:cs typeface="微软雅黑" panose="020B0503020204020204" charset="-122"/>
                <a:sym typeface="+mn-ea"/>
              </a:rPr>
              <a:t>](https://blog.csdn.net/liang19890820/article/details/52486082)   </a:t>
            </a:r>
            <a:endParaRPr lang="zh-CN">
              <a:latin typeface="微软雅黑" panose="020B0503020204020204" charset="-122"/>
              <a:ea typeface="微软雅黑" panose="020B0503020204020204" charset="-122"/>
              <a:cs typeface="微软雅黑" panose="020B0503020204020204" charset="-122"/>
              <a:sym typeface="+mn-ea"/>
            </a:endParaRPr>
          </a:p>
          <a:p>
            <a:endParaRPr lang="zh-CN">
              <a:latin typeface="微软雅黑" panose="020B0503020204020204" charset="-122"/>
              <a:ea typeface="微软雅黑" panose="020B0503020204020204" charset="-122"/>
              <a:cs typeface="微软雅黑" panose="020B0503020204020204" charset="-122"/>
              <a:sym typeface="+mn-ea"/>
            </a:endParaRPr>
          </a:p>
          <a:p>
            <a:r>
              <a:rPr lang="zh-CN">
                <a:latin typeface="微软雅黑" panose="020B0503020204020204" charset="-122"/>
                <a:ea typeface="微软雅黑" panose="020B0503020204020204" charset="-122"/>
                <a:cs typeface="微软雅黑" panose="020B0503020204020204" charset="-122"/>
                <a:sym typeface="+mn-ea"/>
              </a:rPr>
              <a:t>Bruce Eckel</a:t>
            </a:r>
            <a:r>
              <a:rPr lang="en-US" altLang="zh-CN">
                <a:latin typeface="微软雅黑" panose="020B0503020204020204" charset="-122"/>
                <a:ea typeface="微软雅黑" panose="020B0503020204020204" charset="-122"/>
                <a:cs typeface="微软雅黑" panose="020B0503020204020204" charset="-122"/>
                <a:sym typeface="+mn-ea"/>
              </a:rPr>
              <a:t>(埃克尔)</a:t>
            </a:r>
            <a:r>
              <a:rPr lang="zh-CN" altLang="en-US"/>
              <a:t>从1984年起，已经发表了超过150篇计算机技术文章，出版了6本书（其中4本是关于C++的），并且在全世界做了数百次演讲。他是《Thinking in Java》、《Thinking in C++》、《C++ Inside &amp; Out》《Using C++》和《Thinking in Patterns》的作者</a:t>
            </a:r>
            <a:endParaRPr lang="zh-CN" altLang="en-US"/>
          </a:p>
          <a:p>
            <a:r>
              <a:rPr lang="en-US" altLang="zh-CN"/>
              <a:t>##</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r>
              <a:rPr lang="zh-CN" altLang="en-US"/>
              <a:t>我们看一下</a:t>
            </a:r>
            <a:r>
              <a:rPr lang="zh-CN" altLang="en-US">
                <a:sym typeface="+mn-ea"/>
              </a:rPr>
              <a:t>TIOBE 最近的编程语言排行榜，这是过去</a:t>
            </a:r>
            <a:r>
              <a:rPr lang="en-US" altLang="zh-CN">
                <a:sym typeface="+mn-ea"/>
              </a:rPr>
              <a:t>20</a:t>
            </a:r>
            <a:r>
              <a:rPr lang="zh-CN" altLang="en-US">
                <a:sym typeface="+mn-ea"/>
              </a:rPr>
              <a:t>年的变化趋势，在</a:t>
            </a:r>
            <a:r>
              <a:rPr lang="en-US" altLang="zh-CN">
                <a:sym typeface="+mn-ea"/>
              </a:rPr>
              <a:t>2022</a:t>
            </a:r>
            <a:r>
              <a:rPr lang="zh-CN" altLang="en-US">
                <a:sym typeface="+mn-ea"/>
              </a:rPr>
              <a:t>年，就是刚刚几个月前</a:t>
            </a:r>
            <a:r>
              <a:rPr lang="en-US" altLang="zh-CN">
                <a:sym typeface="+mn-ea"/>
              </a:rPr>
              <a:t>python</a:t>
            </a:r>
            <a:r>
              <a:rPr lang="zh-CN" altLang="en-US">
                <a:sym typeface="+mn-ea"/>
              </a:rPr>
              <a:t>已经排名第一；而在另一个排名</a:t>
            </a:r>
            <a:r>
              <a:rPr lang="en-US" altLang="zh-CN">
                <a:sym typeface="+mn-ea"/>
              </a:rPr>
              <a:t>stack-overflow</a:t>
            </a:r>
            <a:r>
              <a:rPr lang="zh-CN" altLang="en-US">
                <a:sym typeface="+mn-ea"/>
              </a:rPr>
              <a:t>上，</a:t>
            </a:r>
            <a:r>
              <a:rPr lang="en-US" altLang="zh-CN">
                <a:sym typeface="+mn-ea"/>
              </a:rPr>
              <a:t>python</a:t>
            </a:r>
            <a:r>
              <a:rPr lang="zh-CN" altLang="en-US">
                <a:sym typeface="+mn-ea"/>
              </a:rPr>
              <a:t>在</a:t>
            </a:r>
            <a:r>
              <a:rPr lang="en-US" altLang="zh-CN">
                <a:sym typeface="+mn-ea"/>
              </a:rPr>
              <a:t>2019</a:t>
            </a:r>
            <a:r>
              <a:rPr lang="zh-CN" altLang="en-US">
                <a:sym typeface="+mn-ea"/>
              </a:rPr>
              <a:t>年就已经排名第一了。</a:t>
            </a:r>
            <a:endParaRPr lang="zh-CN" altLang="en-US">
              <a:sym typeface="+mn-ea"/>
            </a:endParaRPr>
          </a:p>
          <a:p>
            <a:endParaRPr lang="zh-CN" altLang="en-US">
              <a:sym typeface="+mn-ea"/>
            </a:endParaRPr>
          </a:p>
          <a:p>
            <a:r>
              <a:rPr lang="zh-CN" altLang="en-US">
                <a:sym typeface="+mn-ea"/>
              </a:rPr>
              <a:t>当然了这个排名</a:t>
            </a:r>
            <a:r>
              <a:rPr lang="en-US" altLang="zh-CN">
                <a:sym typeface="+mn-ea"/>
              </a:rPr>
              <a:t>只是反映某个编程语言的热门程度，并不能说明一门编程语言好不</a:t>
            </a:r>
            <a:r>
              <a:rPr lang="zh-CN" altLang="en-US">
                <a:sym typeface="+mn-ea"/>
              </a:rPr>
              <a:t>，但是肯定值得大家多了解一下。</a:t>
            </a:r>
            <a:endParaRPr lang="zh-CN" altLang="en-US">
              <a:sym typeface="+mn-ea"/>
            </a:endParaRPr>
          </a:p>
          <a:p>
            <a:endParaRPr lang="zh-CN" altLang="en-US">
              <a:sym typeface="+mn-ea"/>
            </a:endParaRPr>
          </a:p>
          <a:p>
            <a:r>
              <a:rPr lang="en-US" altLang="zh-CN">
                <a:sym typeface="+mn-ea"/>
              </a:rPr>
              <a:t>##</a:t>
            </a:r>
            <a:endParaRPr lang="en-US" altLang="zh-CN">
              <a:sym typeface="+mn-ea"/>
            </a:endParaRPr>
          </a:p>
          <a:p>
            <a:r>
              <a:rPr lang="zh-CN" altLang="en-US">
                <a:sym typeface="+mn-ea"/>
              </a:rPr>
              <a:t>TIOBE </a:t>
            </a:r>
            <a:r>
              <a:rPr lang="en-US" altLang="zh-CN">
                <a:sym typeface="+mn-ea"/>
              </a:rPr>
              <a:t>-- TIOBE排行榜是根据互联网上有经验的程序员、课程和第三方厂商的数量，并使用搜索引擎（如Google、Bing、Yahoo!）以及Wikipedia、Amazon、YouTube和Baidu（百度）统计出排名数据，只是反映某个编程语言的热门程度，并不能说明一门编程语言好不.</a:t>
            </a:r>
            <a:endParaRPr lang="en-US" altLang="zh-CN"/>
          </a:p>
          <a:p>
            <a:endParaRPr lang="en-US" altLang="zh-CN"/>
          </a:p>
          <a:p>
            <a:r>
              <a:rPr lang="en-US" altLang="zh-CN">
                <a:sym typeface="+mn-ea"/>
              </a:rPr>
              <a:t>Stack overflow </a:t>
            </a:r>
            <a:r>
              <a:rPr lang="zh-CN" altLang="en-US">
                <a:sym typeface="+mn-ea"/>
              </a:rPr>
              <a:t>排名</a:t>
            </a:r>
            <a:endParaRPr lang="zh-CN" altLang="en-US"/>
          </a:p>
          <a:p>
            <a:endParaRPr lang="en-US" altLang="zh-CN">
              <a:sym typeface="+mn-ea"/>
            </a:endParaRPr>
          </a:p>
          <a:p>
            <a:r>
              <a:rPr lang="en-US" altLang="zh-CN">
                <a:sym typeface="+mn-ea"/>
              </a:rPr>
              <a:t>## </a:t>
            </a:r>
            <a:endParaRPr lang="en-US" altLang="zh-CN">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r>
              <a:rPr lang="zh-CN" altLang="en-US"/>
              <a:t>- Python 的创始人为荷兰人 吉多 · 范罗苏姆（Guido van Rossum），（34岁）1989年圣诞节 ，</a:t>
            </a:r>
            <a:endParaRPr lang="zh-CN" altLang="en-US"/>
          </a:p>
          <a:p>
            <a:r>
              <a:rPr lang="zh-CN" altLang="en-US"/>
              <a:t>- Python 本身是大蟒蛇的意思，但其创始人讲，名字来源1970年代英国首播的电视喜剧《蒙提·派森的飞行马戏团》（Monty Python's Flying Circus）。</a:t>
            </a:r>
            <a:endParaRPr lang="zh-CN" altLang="en-US"/>
          </a:p>
          <a:p>
            <a:r>
              <a:rPr lang="zh-CN" altLang="en-US"/>
              <a:t>- Python 语言的设计初衷，是为了创造一种简单易学、易于使用的编程语言。</a:t>
            </a:r>
            <a:endParaRPr lang="zh-CN" altLang="en-US"/>
          </a:p>
          <a:p>
            <a:r>
              <a:rPr lang="zh-CN" altLang="en-US"/>
              <a:t>- 但 Python 简约而不简单，优美而功能强大。以至于它的使用者越来越多，从学生扩展到程序员、专业技术人员、工程人员...在机器学习、人工智能突飞猛进的今天，Python语言再次迸发出新的活力。全世界都在学习 Python，目前很多中小学都在开设Python课程。</a:t>
            </a:r>
            <a:endParaRPr lang="zh-CN" altLang="en-US"/>
          </a:p>
          <a:p>
            <a:r>
              <a:rPr lang="en-US" altLang="zh-CN"/>
              <a:t>##</a:t>
            </a:r>
            <a:endParaRPr lang="en-US" altLang="zh-CN"/>
          </a:p>
          <a:p>
            <a:endParaRPr lang="en-US" altLang="zh-CN"/>
          </a:p>
          <a:p>
            <a:r>
              <a:rPr lang="zh-CN" altLang="en-US"/>
              <a:t>[Why Python is not the programming language of the future](https://towardsdatascience.com/why-python-is-not-the-programming-language-of-the-future-30ddc5339b66)：未来可能替代</a:t>
            </a:r>
            <a:r>
              <a:rPr lang="en-US" altLang="zh-CN"/>
              <a:t>python</a:t>
            </a:r>
            <a:r>
              <a:rPr lang="zh-CN" altLang="en-US"/>
              <a:t>的几种语言 </a:t>
            </a:r>
            <a:r>
              <a:rPr lang="en-US" altLang="zh-CN"/>
              <a:t>go</a:t>
            </a:r>
            <a:r>
              <a:rPr lang="zh-CN" altLang="en-US"/>
              <a:t>、</a:t>
            </a:r>
            <a:r>
              <a:rPr lang="en-US" altLang="zh-CN"/>
              <a:t>rust</a:t>
            </a:r>
            <a:r>
              <a:rPr lang="zh-CN" altLang="en-US"/>
              <a:t>、</a:t>
            </a:r>
            <a:r>
              <a:rPr lang="en-US" altLang="zh-CN"/>
              <a:t>Julia</a:t>
            </a:r>
            <a:endParaRPr lang="zh-CN" altLang="en-US"/>
          </a:p>
          <a:p>
            <a:r>
              <a:rPr lang="en-US" altLang="zh-CN"/>
              <a:t>[The Future of Data Professionals According to Stack Overflow](</a:t>
            </a:r>
            <a:r>
              <a:rPr lang="zh-CN" altLang="en-US"/>
              <a:t>https://medium.com/codex/the-future-of-data-professionals-according-to-stack-overflow-b7b92102549e</a:t>
            </a:r>
            <a:r>
              <a:rPr lang="en-US" altLang="zh-CN"/>
              <a:t>) : </a:t>
            </a:r>
            <a:r>
              <a:rPr lang="zh-CN" altLang="en-US"/>
              <a:t>编程语言的最新趋势。</a:t>
            </a:r>
            <a:endParaRPr lang="zh-CN" altLang="en-US"/>
          </a:p>
          <a:p>
            <a:endParaRPr lang="zh-CN" altLang="en-US"/>
          </a:p>
          <a:p>
            <a:r>
              <a:rPr lang="zh-CN" altLang="en-US"/>
              <a:t>2020年11月12日，现年64岁的吉多·范罗苏姆决定再度复出，他在Twitter上表示，觉得退休太无聊了，所以已经加入了微软开发部门</a:t>
            </a:r>
            <a:endParaRPr lang="zh-CN" altLang="en-US"/>
          </a:p>
          <a:p>
            <a:endParaRPr lang="zh-CN" altLang="en-US"/>
          </a:p>
          <a:p>
            <a:r>
              <a:rPr lang="en-US" altLang="zh-CN"/>
              <a:t>##</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我们讲一下</a:t>
            </a:r>
            <a:r>
              <a:rPr lang="en-US" altLang="zh-CN"/>
              <a:t>python</a:t>
            </a:r>
            <a:r>
              <a:rPr lang="zh-CN" altLang="en-US"/>
              <a:t>哲学，即有名的</a:t>
            </a:r>
            <a:r>
              <a:rPr lang="en-US" altLang="zh-CN"/>
              <a:t>python</a:t>
            </a:r>
            <a:r>
              <a:rPr lang="zh-CN" altLang="en-US"/>
              <a:t>之禅。</a:t>
            </a:r>
            <a:endParaRPr lang="zh-CN" altLang="en-US"/>
          </a:p>
          <a:p>
            <a:endParaRPr lang="zh-CN" altLang="en-US"/>
          </a:p>
          <a:p>
            <a:r>
              <a:rPr lang="en-US" altLang="zh-CN"/>
              <a:t>python</a:t>
            </a:r>
            <a:r>
              <a:rPr lang="zh-CN" altLang="en-US"/>
              <a:t>之禅怎么获取呢，直接打开</a:t>
            </a:r>
            <a:r>
              <a:rPr lang="en-US" altLang="zh-CN"/>
              <a:t>python</a:t>
            </a:r>
            <a:r>
              <a:rPr lang="zh-CN" altLang="en-US"/>
              <a:t>开发环境，输入 </a:t>
            </a:r>
            <a:r>
              <a:rPr lang="en-US" altLang="zh-CN"/>
              <a:t>import this,</a:t>
            </a:r>
            <a:r>
              <a:rPr lang="zh-CN" altLang="en-US"/>
              <a:t>就会出现一首诗，这是英文的，我们看一下中文翻译，有一些讲得特别好，不止适用于</a:t>
            </a:r>
            <a:r>
              <a:rPr lang="en-US" altLang="zh-CN"/>
              <a:t>python</a:t>
            </a:r>
            <a:r>
              <a:rPr lang="zh-CN" altLang="en-US"/>
              <a:t>，其它语言开发，甚至产品、管理不同岗位都可以借鉴下。</a:t>
            </a:r>
            <a:endParaRPr lang="zh-CN" altLang="en-US"/>
          </a:p>
          <a:p>
            <a:endParaRPr lang="zh-CN" altLang="en-US"/>
          </a:p>
          <a:p>
            <a:r>
              <a:rPr lang="zh-CN" altLang="en-US"/>
              <a:t>优美胜于丑陋，大家都是喜欢美的，</a:t>
            </a:r>
            <a:endParaRPr lang="zh-CN" altLang="en-US"/>
          </a:p>
          <a:p>
            <a:r>
              <a:rPr lang="zh-CN" altLang="en-US"/>
              <a:t>显示胜于隐式</a:t>
            </a:r>
            <a:endParaRPr lang="zh-CN" altLang="en-US"/>
          </a:p>
          <a:p>
            <a:r>
              <a:rPr lang="zh-CN" altLang="en-US"/>
              <a:t>简单胜于复杂</a:t>
            </a:r>
            <a:endParaRPr lang="zh-CN" altLang="en-US"/>
          </a:p>
          <a:p>
            <a:r>
              <a:rPr lang="zh-CN" altLang="en-US"/>
              <a:t>，如果一个东西本身就是复杂的，那么就不要把它搞的难懂，接口要简单，</a:t>
            </a:r>
            <a:r>
              <a:rPr lang="zh-CN" altLang="en-US">
                <a:sym typeface="+mn-ea"/>
              </a:rPr>
              <a:t>要模块化</a:t>
            </a:r>
            <a:endParaRPr lang="zh-CN" altLang="en-US">
              <a:sym typeface="+mn-ea"/>
            </a:endParaRPr>
          </a:p>
          <a:p>
            <a:endParaRPr lang="zh-CN" altLang="en-US">
              <a:sym typeface="+mn-ea"/>
            </a:endParaRPr>
          </a:p>
          <a:p>
            <a:r>
              <a:rPr lang="zh-CN" altLang="en-US"/>
              <a:t>扁平胜于嵌套，尤其写</a:t>
            </a:r>
            <a:r>
              <a:rPr lang="en-US" altLang="zh-CN"/>
              <a:t>for</a:t>
            </a:r>
            <a:r>
              <a:rPr lang="zh-CN" altLang="en-US"/>
              <a:t>循环、</a:t>
            </a:r>
            <a:r>
              <a:rPr lang="en-US" altLang="zh-CN"/>
              <a:t>if</a:t>
            </a:r>
            <a:r>
              <a:rPr lang="zh-CN" altLang="en-US"/>
              <a:t>判断是，不要一层层嵌套，扁平更好理解。</a:t>
            </a:r>
            <a:endParaRPr lang="zh-CN" altLang="en-US"/>
          </a:p>
          <a:p>
            <a:endParaRPr lang="zh-CN" altLang="en-US"/>
          </a:p>
          <a:p>
            <a:r>
              <a:rPr lang="zh-CN" altLang="en-US"/>
              <a:t>可读性非常重要，我们的代码不止是现在能运行，很大可能以后会持续优化的，如果你的代码可读性不好，写得像那啥一样，别人怎么改，有不少程序员，过一段时间自己看不懂自己的代码。</a:t>
            </a:r>
            <a:endParaRPr lang="zh-CN" altLang="en-US"/>
          </a:p>
          <a:p>
            <a:r>
              <a:rPr lang="zh-CN" altLang="en-US"/>
              <a:t>还有下面几句：</a:t>
            </a:r>
            <a:endParaRPr lang="zh-CN" altLang="en-US"/>
          </a:p>
          <a:p>
            <a:r>
              <a:rPr lang="en-US" altLang="zh-CN"/>
              <a:t>1</a:t>
            </a:r>
            <a:r>
              <a:rPr lang="zh-CN" altLang="en-US"/>
              <a:t>、 ，比如我们再处理客户需求时，我们可以多尝试，但是自己没有想情况时，就推给客户使用，还不如缓一缓再行动。先把能想清楚的做好。</a:t>
            </a:r>
            <a:endParaRPr lang="zh-CN" altLang="en-US"/>
          </a:p>
          <a:p>
            <a:r>
              <a:rPr lang="zh-CN" altLang="en-US"/>
              <a:t>还有，</a:t>
            </a:r>
            <a:endParaRPr lang="zh-CN" altLang="en-US"/>
          </a:p>
          <a:p>
            <a:r>
              <a:rPr lang="en-US" altLang="zh-CN"/>
              <a:t>2</a:t>
            </a:r>
            <a:r>
              <a:rPr lang="zh-CN" altLang="en-US"/>
              <a:t>、</a:t>
            </a:r>
            <a:endParaRPr lang="zh-CN" altLang="en-US"/>
          </a:p>
          <a:p>
            <a:endParaRPr lang="zh-CN" altLang="en-US"/>
          </a:p>
          <a:p>
            <a:endParaRPr lang="zh-CN" altLang="en-US"/>
          </a:p>
          <a:p>
            <a:endParaRPr lang="en-US" altLang="zh-CN"/>
          </a:p>
          <a:p>
            <a:r>
              <a:rPr lang="en-US" altLang="zh-CN"/>
              <a:t>你知道 Python 这五个有趣的彩蛋吗？</a:t>
            </a:r>
            <a:endParaRPr lang="en-US" altLang="zh-CN"/>
          </a:p>
          <a:p>
            <a:r>
              <a:rPr lang="en-US" altLang="zh-CN"/>
              <a:t>https://zhuanlan.zhihu.com/p/27096270</a:t>
            </a:r>
            <a:endParaRPr lang="en-US" altLang="zh-CN"/>
          </a:p>
          <a:p>
            <a:endParaRPr lang="en-US" altLang="zh-CN"/>
          </a:p>
          <a:p>
            <a:r>
              <a:rPr lang="en-US" altLang="zh-CN"/>
              <a:t>pyhton哲学:“人生苦短，我用 Python”，人们相信存在着最佳的实践方式，采用这种方式是最美的、最高效的、最优雅的，也即是 Pythonic</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我们再看一下“</a:t>
            </a:r>
            <a:r>
              <a:rPr>
                <a:sym typeface="+mn-ea"/>
              </a:rPr>
              <a:t>python的八荣八耻</a:t>
            </a:r>
            <a:r>
              <a:rPr lang="zh-CN" altLang="en-US"/>
              <a:t>”</a:t>
            </a:r>
            <a:endParaRPr lang="zh-CN" altLang="en-US"/>
          </a:p>
          <a:p>
            <a:r>
              <a:rPr lang="zh-CN" altLang="en-US"/>
              <a:t>也是大家再编程中常犯的错误，大家关注下为耻的部分。</a:t>
            </a:r>
            <a:endParaRPr lang="zh-CN" altLang="en-US"/>
          </a:p>
          <a:p>
            <a:endParaRPr lang="zh-CN" altLang="en-US"/>
          </a:p>
          <a:p>
            <a:r>
              <a:rPr lang="zh-CN" altLang="en-US"/>
              <a:t>“</a:t>
            </a:r>
            <a:r>
              <a:rPr lang="zh-CN" altLang="en-US">
                <a:sym typeface="+mn-ea"/>
              </a:rPr>
              <a:t>以总结思考为荣，以不求甚解为耻。”不管处理编程中的问题，还是处理客户的问题，不能以问题刚刚解决就算结束了，尤其一些小白，问他问题的原因是什么，怎么解决的讲不清楚；找不到根源，下次还有可能再出现。</a:t>
            </a:r>
            <a:endParaRPr lang="zh-CN" altLang="en-US">
              <a:sym typeface="+mn-ea"/>
            </a:endParaRPr>
          </a:p>
          <a:p>
            <a:endParaRPr lang="zh-CN" altLang="en-US">
              <a:sym typeface="+mn-ea"/>
            </a:endParaRPr>
          </a:p>
          <a:p>
            <a:r>
              <a:rPr lang="zh-CN" altLang="en-US">
                <a:sym typeface="+mn-ea"/>
              </a:rPr>
              <a:t>能够了解表现背后的原因，学会举一反三，才能事半功倍。</a:t>
            </a:r>
            <a:endParaRPr lang="zh-CN" altLang="en-US">
              <a:sym typeface="+mn-ea"/>
            </a:endParaRPr>
          </a:p>
          <a:p>
            <a:endParaRPr lang="zh-CN" altLang="en-US">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sym typeface="+mn-ea"/>
            </a:endParaRPr>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对于一个新的探索性的任务，没用用过</a:t>
            </a:r>
            <a:r>
              <a:rPr lang="en-US" altLang="zh-CN"/>
              <a:t>jupyter notebook</a:t>
            </a:r>
            <a:r>
              <a:rPr lang="zh-CN" altLang="en-US"/>
              <a:t>的程序员，是这样工作的</a:t>
            </a:r>
            <a:endParaRPr lang="zh-CN" altLang="en-US"/>
          </a:p>
          <a:p>
            <a:r>
              <a:rPr lang="en-US" altLang="zh-CN"/>
              <a:t>1</a:t>
            </a:r>
            <a:r>
              <a:rPr lang="zh-CN" altLang="en-US"/>
              <a:t>、查文档、遍代码、存结果，写文档，然后，再</a:t>
            </a:r>
            <a:endParaRPr lang="zh-CN" altLang="en-US"/>
          </a:p>
          <a:p>
            <a:r>
              <a:rPr lang="zh-CN" altLang="en-US"/>
              <a:t>来回切换，不胜其烦。</a:t>
            </a:r>
            <a:endParaRPr lang="zh-CN" altLang="en-US"/>
          </a:p>
          <a:p>
            <a:endParaRPr lang="zh-CN" altLang="en-US"/>
          </a:p>
          <a:p>
            <a:r>
              <a:rPr lang="zh-CN" altLang="en-US"/>
              <a:t>那么现有一款工作，可以同时融合文档、公式、图表、代码、运行结果与一体，就特别适合像数据分析、人工智能这种探索性的工作，</a:t>
            </a:r>
            <a:endParaRPr lang="zh-CN" altLang="en-US"/>
          </a:p>
          <a:p>
            <a:endParaRPr lang="zh-CN" altLang="en-US"/>
          </a:p>
          <a:p>
            <a:endParaRPr lang="zh-CN" altLang="en-US"/>
          </a:p>
          <a:p>
            <a:r>
              <a:rPr lang="zh-CN" altLang="en-US"/>
              <a:t>这个工具就是</a:t>
            </a:r>
            <a:r>
              <a:rPr lang="en-US" altLang="zh-CN"/>
              <a:t>jupyternotebook</a:t>
            </a:r>
            <a:r>
              <a:rPr lang="zh-CN" altLang="en-US"/>
              <a:t>，大家可以看到这个界面，有</a:t>
            </a:r>
            <a:r>
              <a:rPr lang="zh-CN" altLang="en-US">
                <a:sym typeface="+mn-ea"/>
              </a:rPr>
              <a:t>文档说明、公式、执行代码、运行结果，左边还有目录结构，是不是特别像一篇文章啊，这种方式也称为“文学编程”</a:t>
            </a:r>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custDataLst>
              <p:tags r:id="rId3"/>
            </p:custDataLst>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custDataLst>
              <p:tags r:id="rId4"/>
            </p:custDataLst>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custDataLst>
              <p:tags r:id="rId2"/>
            </p:custDataLst>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custDataLst>
              <p:tags r:id="rId3"/>
            </p:custDataLst>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cxnSp>
        <p:nvCxnSpPr>
          <p:cNvPr id="4" name="直接连接符 3"/>
          <p:cNvCxnSpPr/>
          <p:nvPr userDrawn="1"/>
        </p:nvCxnSpPr>
        <p:spPr>
          <a:xfrm>
            <a:off x="0" y="740701"/>
            <a:ext cx="12192000" cy="0"/>
          </a:xfrm>
          <a:prstGeom prst="line">
            <a:avLst/>
          </a:prstGeom>
          <a:ln w="22225">
            <a:solidFill>
              <a:srgbClr val="96969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custDataLst>
              <p:tags r:id="rId3"/>
            </p:custDataLst>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custDataLst>
              <p:tags r:id="rId4"/>
            </p:custDataLst>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custDataLst>
              <p:tags r:id="rId5"/>
            </p:custDataLst>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custDataLst>
              <p:tags r:id="rId3"/>
            </p:custDataLst>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custDataLst>
              <p:tags r:id="rId4"/>
            </p:custDataLst>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custDataLst>
              <p:tags r:id="rId5"/>
            </p:custDataLst>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custDataLst>
              <p:tags r:id="rId6"/>
            </p:custDataLst>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custDataLst>
              <p:tags r:id="rId3"/>
            </p:custDataLst>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custDataLst>
              <p:tags r:id="rId4"/>
            </p:custDataLst>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custDataLst>
              <p:tags r:id="rId5"/>
            </p:custDataLst>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custDataLst>
              <p:tags r:id="rId3"/>
            </p:custDataLst>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56.xml"/><Relationship Id="rId15" Type="http://schemas.openxmlformats.org/officeDocument/2006/relationships/tags" Target="../tags/tag55.xml"/><Relationship Id="rId14" Type="http://schemas.openxmlformats.org/officeDocument/2006/relationships/tags" Target="../tags/tag54.xml"/><Relationship Id="rId13" Type="http://schemas.openxmlformats.org/officeDocument/2006/relationships/tags" Target="../tags/tag53.xml"/><Relationship Id="rId12" Type="http://schemas.openxmlformats.org/officeDocument/2006/relationships/tags" Target="../tags/tag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custDataLst>
              <p:tags r:id="rId14"/>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6"/>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 name="图片 23"/>
          <p:cNvPicPr>
            <a:picLocks noChangeAspect="1"/>
          </p:cNvPicPr>
          <p:nvPr/>
        </p:nvPicPr>
        <p:blipFill>
          <a:blip r:embed="rId1"/>
          <a:stretch>
            <a:fillRect/>
          </a:stretch>
        </p:blipFill>
        <p:spPr>
          <a:xfrm>
            <a:off x="1588" y="1588"/>
            <a:ext cx="12190412" cy="6856412"/>
          </a:xfrm>
          <a:prstGeom prst="rect">
            <a:avLst/>
          </a:prstGeom>
          <a:noFill/>
          <a:ln w="9525">
            <a:noFill/>
          </a:ln>
        </p:spPr>
      </p:pic>
      <p:sp>
        <p:nvSpPr>
          <p:cNvPr id="6" name="标题 5"/>
          <p:cNvSpPr>
            <a:spLocks noGrp="1"/>
          </p:cNvSpPr>
          <p:nvPr>
            <p:ph type="ctrTitle"/>
          </p:nvPr>
        </p:nvSpPr>
        <p:spPr>
          <a:xfrm>
            <a:off x="1383030" y="1246188"/>
            <a:ext cx="9144000" cy="2387600"/>
          </a:xfrm>
        </p:spPr>
        <p:txBody>
          <a:bodyPr>
            <a:normAutofit/>
          </a:bodyPr>
          <a:p>
            <a:r>
              <a:rPr>
                <a:solidFill>
                  <a:schemeClr val="bg1"/>
                </a:solidFill>
              </a:rPr>
              <a:t>		数据分析无门槛快速上手</a:t>
            </a:r>
            <a:endParaRPr>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3"/>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Jupyter</a:t>
            </a:r>
            <a:endParaRPr lang="en-US" altLang="zh-CN"/>
          </a:p>
        </p:txBody>
      </p:sp>
      <p:sp>
        <p:nvSpPr>
          <p:cNvPr id="4" name="内容占位符 3"/>
          <p:cNvSpPr/>
          <p:nvPr>
            <p:ph idx="1"/>
          </p:nvPr>
        </p:nvSpPr>
        <p:spPr>
          <a:xfrm>
            <a:off x="180975" y="1369060"/>
            <a:ext cx="7239635" cy="5489575"/>
          </a:xfrm>
        </p:spPr>
        <p:txBody>
          <a:bodyPr>
            <a:normAutofit fontScale="70000"/>
          </a:bodyPr>
          <a:p>
            <a:r>
              <a:rPr lang="zh-CN" altLang="en-US"/>
              <a:t>发音：美音 [ˈdʒupɪtɚ]   英音 [ˈdʒu:pɪtə]    </a:t>
            </a:r>
            <a:endParaRPr lang="zh-CN" altLang="en-US"/>
          </a:p>
          <a:p>
            <a:r>
              <a:rPr lang="zh-CN" altLang="en-US"/>
              <a:t>             中音 [朱庇特]，或[朱皮特]</a:t>
            </a:r>
            <a:endParaRPr lang="zh-CN" altLang="en-US"/>
          </a:p>
          <a:p>
            <a:r>
              <a:rPr lang="en-US" altLang="zh-CN"/>
              <a:t>jupyter</a:t>
            </a:r>
            <a:r>
              <a:rPr lang="zh-CN" altLang="en-US"/>
              <a:t>是一个生态，提供</a:t>
            </a:r>
            <a:r>
              <a:rPr lang="en-US" altLang="zh-CN">
                <a:sym typeface="+mn-ea"/>
              </a:rPr>
              <a:t>自由软件、开放标准</a:t>
            </a:r>
            <a:r>
              <a:rPr lang="zh-CN" altLang="en-US">
                <a:sym typeface="+mn-ea"/>
              </a:rPr>
              <a:t>，可以</a:t>
            </a:r>
            <a:r>
              <a:rPr lang="en-US" altLang="zh-CN">
                <a:sym typeface="+mn-ea"/>
              </a:rPr>
              <a:t>跨所有编程语言的交互式计算web服务</a:t>
            </a:r>
            <a:r>
              <a:rPr lang="zh-CN" altLang="en-US">
                <a:sym typeface="+mn-ea"/>
              </a:rPr>
              <a:t>。</a:t>
            </a:r>
            <a:endParaRPr lang="zh-CN" altLang="en-US">
              <a:sym typeface="+mn-ea"/>
            </a:endParaRPr>
          </a:p>
          <a:p>
            <a:r>
              <a:rPr lang="zh-CN" altLang="en-US">
                <a:sym typeface="+mn-ea"/>
              </a:rPr>
              <a:t>Jupyter这个名字是它最初要服务的三种语言的缩写：Julia，P</a:t>
            </a:r>
            <a:r>
              <a:rPr lang="en-US" altLang="zh-CN">
                <a:sym typeface="+mn-ea"/>
              </a:rPr>
              <a:t>yth</a:t>
            </a:r>
            <a:r>
              <a:rPr lang="zh-CN" altLang="en-US">
                <a:sym typeface="+mn-ea"/>
              </a:rPr>
              <a:t>on和R，这个名字与“木星（jupiter）”接近</a:t>
            </a:r>
            <a:endParaRPr lang="zh-CN" altLang="en-US"/>
          </a:p>
          <a:p>
            <a:r>
              <a:rPr lang="zh-CN" altLang="en-US"/>
              <a:t>jupyter notebook是一种 Web 应用，能让用户将说明</a:t>
            </a:r>
            <a:r>
              <a:rPr lang="zh-CN" altLang="en-US" b="1"/>
              <a:t>文本、数学方程、代码和可视化内容</a:t>
            </a:r>
            <a:r>
              <a:rPr lang="zh-CN" altLang="en-US"/>
              <a:t>全部组合到一个易于共享的文档中。它可以直接在代码旁写出叙述性文档，而不是另外编写单独的文档。也就是它可以能将代码、文档等这一切集中到一处，让用户一目了然。</a:t>
            </a:r>
            <a:endParaRPr lang="zh-CN" altLang="en-US"/>
          </a:p>
          <a:p>
            <a:r>
              <a:rPr lang="zh-CN" altLang="en-US"/>
              <a:t>Jupyter Notebook 已迅速成为数据分析，机器学习的必备工具。因为它可以让数据分析师集中精力向用户解释整个分析过程。</a:t>
            </a:r>
            <a:endParaRPr lang="zh-CN" altLang="en-US"/>
          </a:p>
          <a:p>
            <a:r>
              <a:rPr lang="zh-CN" altLang="en-US"/>
              <a:t>不止支持上面的三种语言，目前能够使用的语言他基本上都能支持，包括C、C++、C#，java、Go等等。</a:t>
            </a:r>
            <a:endParaRPr lang="zh-CN" altLang="en-US"/>
          </a:p>
          <a:p>
            <a:endParaRPr lang="zh-CN" altLang="en-US"/>
          </a:p>
        </p:txBody>
      </p:sp>
      <p:pic>
        <p:nvPicPr>
          <p:cNvPr id="5" name="图片 4"/>
          <p:cNvPicPr>
            <a:picLocks noChangeAspect="1"/>
          </p:cNvPicPr>
          <p:nvPr/>
        </p:nvPicPr>
        <p:blipFill>
          <a:blip r:embed="rId1"/>
          <a:stretch>
            <a:fillRect/>
          </a:stretch>
        </p:blipFill>
        <p:spPr>
          <a:xfrm>
            <a:off x="7421245" y="0"/>
            <a:ext cx="4643120" cy="2496185"/>
          </a:xfrm>
          <a:prstGeom prst="rect">
            <a:avLst/>
          </a:prstGeom>
        </p:spPr>
      </p:pic>
      <p:pic>
        <p:nvPicPr>
          <p:cNvPr id="6" name="图片 5"/>
          <p:cNvPicPr>
            <a:picLocks noChangeAspect="1"/>
          </p:cNvPicPr>
          <p:nvPr/>
        </p:nvPicPr>
        <p:blipFill>
          <a:blip r:embed="rId2"/>
          <a:stretch>
            <a:fillRect/>
          </a:stretch>
        </p:blipFill>
        <p:spPr>
          <a:xfrm>
            <a:off x="7304405" y="2886710"/>
            <a:ext cx="4876800" cy="3167380"/>
          </a:xfrm>
          <a:prstGeom prst="rect">
            <a:avLst/>
          </a:prstGeom>
        </p:spPr>
      </p:pic>
      <p:pic>
        <p:nvPicPr>
          <p:cNvPr id="7" name="图片 6"/>
          <p:cNvPicPr>
            <a:picLocks noChangeAspect="1"/>
          </p:cNvPicPr>
          <p:nvPr/>
        </p:nvPicPr>
        <p:blipFill>
          <a:blip r:embed="rId3"/>
          <a:stretch>
            <a:fillRect/>
          </a:stretch>
        </p:blipFill>
        <p:spPr>
          <a:xfrm>
            <a:off x="5050155" y="365125"/>
            <a:ext cx="1468120" cy="17081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文学编程</a:t>
            </a:r>
            <a:endParaRPr lang="zh-CN" altLang="en-US"/>
          </a:p>
        </p:txBody>
      </p:sp>
      <p:sp>
        <p:nvSpPr>
          <p:cNvPr id="4" name="内容占位符 3"/>
          <p:cNvSpPr/>
          <p:nvPr>
            <p:ph idx="1"/>
          </p:nvPr>
        </p:nvSpPr>
        <p:spPr>
          <a:xfrm>
            <a:off x="168910" y="1541145"/>
            <a:ext cx="7516495" cy="4888865"/>
          </a:xfrm>
        </p:spPr>
        <p:txBody>
          <a:bodyPr>
            <a:normAutofit fontScale="90000"/>
          </a:bodyPr>
          <a:p>
            <a:pPr>
              <a:lnSpc>
                <a:spcPct val="150000"/>
              </a:lnSpc>
              <a:spcAft>
                <a:spcPts val="0"/>
              </a:spcAft>
            </a:pPr>
            <a:r>
              <a:rPr lang="zh-CN" altLang="en-US" sz="2000">
                <a:latin typeface="微软雅黑" panose="020B0503020204020204" charset="-122"/>
                <a:ea typeface="微软雅黑" panose="020B0503020204020204" charset="-122"/>
                <a:cs typeface="微软雅黑" panose="020B0503020204020204" charset="-122"/>
              </a:rPr>
              <a:t>文学编程 ( Literate programming )，这是由 Donald Knuth(高纳德.科鲁特) 提出的编程方法。传统的结构化编程，人们需要按计算机的逻辑顺序来编写代码；与此相反，文学编程则可以让人们按照自己的思维逻辑来开发程序。</a:t>
            </a:r>
            <a:endParaRPr lang="zh-CN" altLang="en-US" sz="2000">
              <a:latin typeface="微软雅黑" panose="020B0503020204020204" charset="-122"/>
              <a:ea typeface="微软雅黑" panose="020B0503020204020204" charset="-122"/>
              <a:cs typeface="微软雅黑" panose="020B0503020204020204" charset="-122"/>
            </a:endParaRPr>
          </a:p>
          <a:p>
            <a:pPr>
              <a:lnSpc>
                <a:spcPct val="150000"/>
              </a:lnSpc>
              <a:spcAft>
                <a:spcPts val="0"/>
              </a:spcAft>
            </a:pPr>
            <a:r>
              <a:rPr lang="zh-CN" altLang="en-US" sz="2000">
                <a:latin typeface="微软雅黑" panose="020B0503020204020204" charset="-122"/>
                <a:ea typeface="微软雅黑" panose="020B0503020204020204" charset="-122"/>
                <a:cs typeface="微软雅黑" panose="020B0503020204020204" charset="-122"/>
              </a:rPr>
              <a:t>简单来说，文学编程的读者不是机器，而是人。 我们从写出让机器读懂的代码，过渡到向人们解说如何让机器实现我们的想法，其中除了代码，更多的是叙述性的文字、图表等内容。而这正是数据分析人员所需要的编码风格，即不仅要当好一个程序员，还得当好一个作家。</a:t>
            </a:r>
            <a:endParaRPr lang="zh-CN" altLang="en-US" sz="2000">
              <a:latin typeface="微软雅黑" panose="020B0503020204020204" charset="-122"/>
              <a:ea typeface="微软雅黑" panose="020B0503020204020204" charset="-122"/>
              <a:cs typeface="微软雅黑" panose="020B0503020204020204" charset="-122"/>
            </a:endParaRPr>
          </a:p>
          <a:p>
            <a:pPr>
              <a:lnSpc>
                <a:spcPct val="150000"/>
              </a:lnSpc>
              <a:spcAft>
                <a:spcPts val="0"/>
              </a:spcAft>
            </a:pPr>
            <a:r>
              <a:rPr lang="zh-CN" altLang="en-US" sz="2000">
                <a:latin typeface="微软雅黑" panose="020B0503020204020204" charset="-122"/>
                <a:ea typeface="微软雅黑" panose="020B0503020204020204" charset="-122"/>
                <a:cs typeface="微软雅黑" panose="020B0503020204020204" charset="-122"/>
                <a:sym typeface="+mn-ea"/>
              </a:rPr>
              <a:t>文学编程也有其缺点</a:t>
            </a:r>
            <a:r>
              <a:rPr lang="en-US" altLang="zh-CN" sz="2000">
                <a:latin typeface="微软雅黑" panose="020B0503020204020204" charset="-122"/>
                <a:ea typeface="微软雅黑" panose="020B0503020204020204" charset="-122"/>
                <a:cs typeface="微软雅黑" panose="020B0503020204020204" charset="-122"/>
                <a:sym typeface="+mn-ea"/>
              </a:rPr>
              <a:t>:</a:t>
            </a:r>
            <a:r>
              <a:rPr lang="zh-CN" altLang="en-US" sz="2000">
                <a:latin typeface="微软雅黑" panose="020B0503020204020204" charset="-122"/>
                <a:ea typeface="微软雅黑" panose="020B0503020204020204" charset="-122"/>
                <a:cs typeface="微软雅黑" panose="020B0503020204020204" charset="-122"/>
                <a:sym typeface="+mn-ea"/>
              </a:rPr>
              <a:t>代码变得零碎，对于大工程</a:t>
            </a:r>
            <a:r>
              <a:rPr lang="zh-CN" altLang="en-US" sz="2000">
                <a:latin typeface="微软雅黑" panose="020B0503020204020204" charset="-122"/>
                <a:ea typeface="微软雅黑" panose="020B0503020204020204" charset="-122"/>
                <a:cs typeface="微软雅黑" panose="020B0503020204020204" charset="-122"/>
              </a:rPr>
              <a:t>不好维护。</a:t>
            </a:r>
            <a:r>
              <a:rPr lang="en-US" altLang="zh-CN" sz="2000">
                <a:latin typeface="微软雅黑" panose="020B0503020204020204" charset="-122"/>
                <a:ea typeface="微软雅黑" panose="020B0503020204020204" charset="-122"/>
                <a:cs typeface="微软雅黑" panose="020B0503020204020204" charset="-122"/>
              </a:rPr>
              <a:t>jupyter notebook</a:t>
            </a:r>
            <a:r>
              <a:rPr lang="zh-CN" altLang="en-US" sz="2000">
                <a:latin typeface="微软雅黑" panose="020B0503020204020204" charset="-122"/>
                <a:ea typeface="微软雅黑" panose="020B0503020204020204" charset="-122"/>
                <a:cs typeface="微软雅黑" panose="020B0503020204020204" charset="-122"/>
              </a:rPr>
              <a:t>这类工具的断点续播特性很适合实验阶段，工程阶段还是建议大家继续使用 IDE。</a:t>
            </a:r>
            <a:endParaRPr lang="zh-CN" altLang="en-US" sz="2000">
              <a:latin typeface="微软雅黑" panose="020B0503020204020204" charset="-122"/>
              <a:ea typeface="微软雅黑" panose="020B0503020204020204" charset="-122"/>
              <a:cs typeface="微软雅黑" panose="020B0503020204020204" charset="-122"/>
            </a:endParaRPr>
          </a:p>
          <a:p>
            <a:pPr>
              <a:lnSpc>
                <a:spcPct val="150000"/>
              </a:lnSpc>
              <a:spcAft>
                <a:spcPts val="0"/>
              </a:spcAft>
            </a:pPr>
            <a:endParaRPr lang="zh-CN" altLang="en-US" sz="2000">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1"/>
          <a:stretch>
            <a:fillRect/>
          </a:stretch>
        </p:blipFill>
        <p:spPr>
          <a:xfrm>
            <a:off x="8809990" y="107315"/>
            <a:ext cx="3245485" cy="3646170"/>
          </a:xfrm>
          <a:prstGeom prst="rect">
            <a:avLst/>
          </a:prstGeom>
        </p:spPr>
      </p:pic>
      <p:pic>
        <p:nvPicPr>
          <p:cNvPr id="7" name="图片 6"/>
          <p:cNvPicPr>
            <a:picLocks noChangeAspect="1"/>
          </p:cNvPicPr>
          <p:nvPr/>
        </p:nvPicPr>
        <p:blipFill>
          <a:blip r:embed="rId2"/>
          <a:stretch>
            <a:fillRect/>
          </a:stretch>
        </p:blipFill>
        <p:spPr>
          <a:xfrm>
            <a:off x="5226050" y="-635"/>
            <a:ext cx="3583940" cy="1541780"/>
          </a:xfrm>
          <a:prstGeom prst="rect">
            <a:avLst/>
          </a:prstGeom>
        </p:spPr>
      </p:pic>
      <p:pic>
        <p:nvPicPr>
          <p:cNvPr id="8" name="图片 7"/>
          <p:cNvPicPr>
            <a:picLocks noChangeAspect="1"/>
          </p:cNvPicPr>
          <p:nvPr/>
        </p:nvPicPr>
        <p:blipFill>
          <a:blip r:embed="rId3"/>
          <a:stretch>
            <a:fillRect/>
          </a:stretch>
        </p:blipFill>
        <p:spPr>
          <a:xfrm>
            <a:off x="8245475" y="3753485"/>
            <a:ext cx="3810000" cy="3810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81494" y="2214647"/>
            <a:ext cx="6267425" cy="3490247"/>
          </a:xfrm>
          <a:prstGeom prst="rect">
            <a:avLst/>
          </a:prstGeom>
        </p:spPr>
      </p:pic>
      <p:sp>
        <p:nvSpPr>
          <p:cNvPr id="31" name="文本框 30"/>
          <p:cNvSpPr txBox="1"/>
          <p:nvPr/>
        </p:nvSpPr>
        <p:spPr>
          <a:xfrm>
            <a:off x="1519965" y="3534206"/>
            <a:ext cx="134115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142938"/>
                </a:solidFill>
                <a:effectLst/>
                <a:uLnTx/>
                <a:uFillTx/>
                <a:latin typeface="微软雅黑" panose="020B0503020204020204" charset="-122"/>
                <a:ea typeface="微软雅黑" panose="020B0503020204020204" charset="-122"/>
                <a:cs typeface="+mn-cs"/>
              </a:rPr>
              <a:t>目录</a:t>
            </a:r>
            <a:endParaRPr kumimoji="0" lang="en-US" altLang="zh-CN" sz="4400" b="1" i="0" u="none" strike="noStrike" kern="1200" cap="none" spc="0" normalizeH="0" baseline="0" noProof="0" dirty="0">
              <a:ln>
                <a:noFill/>
              </a:ln>
              <a:solidFill>
                <a:srgbClr val="142938"/>
              </a:solidFill>
              <a:effectLst/>
              <a:uLnTx/>
              <a:uFillTx/>
              <a:latin typeface="微软雅黑" panose="020B0503020204020204" charset="-122"/>
              <a:ea typeface="微软雅黑" panose="020B0503020204020204" charset="-122"/>
              <a:cs typeface="+mn-cs"/>
            </a:endParaRPr>
          </a:p>
        </p:txBody>
      </p:sp>
      <p:sp>
        <p:nvSpPr>
          <p:cNvPr id="4" name="矩形 3"/>
          <p:cNvSpPr/>
          <p:nvPr/>
        </p:nvSpPr>
        <p:spPr>
          <a:xfrm>
            <a:off x="6234430" y="2999740"/>
            <a:ext cx="5622925" cy="659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内容占位符 2"/>
          <p:cNvSpPr>
            <a:spLocks noGrp="1"/>
          </p:cNvSpPr>
          <p:nvPr/>
        </p:nvSpPr>
        <p:spPr>
          <a:xfrm>
            <a:off x="6374130" y="1462405"/>
            <a:ext cx="5483225" cy="43516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altLang="zh-CN"/>
              <a:t>python</a:t>
            </a:r>
            <a:r>
              <a:rPr lang="zh-CN" altLang="en-US"/>
              <a:t>及</a:t>
            </a:r>
            <a:r>
              <a:rPr lang="en-US" altLang="zh-CN"/>
              <a:t>python</a:t>
            </a:r>
            <a:r>
              <a:rPr lang="zh-CN" altLang="en-US"/>
              <a:t>哲学</a:t>
            </a:r>
            <a:endParaRPr lang="zh-CN" altLang="en-US"/>
          </a:p>
          <a:p>
            <a:pPr marL="514350" indent="-514350">
              <a:lnSpc>
                <a:spcPct val="150000"/>
              </a:lnSpc>
              <a:buFont typeface="+mj-lt"/>
              <a:buAutoNum type="arabicPeriod"/>
            </a:pPr>
            <a:r>
              <a:rPr lang="en-US" altLang="zh-CN"/>
              <a:t>jupyter</a:t>
            </a:r>
            <a:r>
              <a:rPr lang="zh-CN" altLang="en-US"/>
              <a:t>及文学编程思想</a:t>
            </a:r>
            <a:endParaRPr lang="zh-CN" altLang="en-US"/>
          </a:p>
          <a:p>
            <a:pPr marL="514350" indent="-514350">
              <a:lnSpc>
                <a:spcPct val="150000"/>
              </a:lnSpc>
              <a:buFont typeface="+mj-lt"/>
              <a:buAutoNum type="arabicPeriod"/>
            </a:pPr>
            <a:r>
              <a:rPr lang="en-US" altLang="zh-CN"/>
              <a:t>pandas</a:t>
            </a:r>
            <a:r>
              <a:rPr lang="zh-CN" altLang="en-US"/>
              <a:t>概念及数据结构</a:t>
            </a:r>
            <a:endParaRPr lang="zh-CN" altLang="en-US"/>
          </a:p>
          <a:p>
            <a:pPr marL="514350" indent="-514350">
              <a:lnSpc>
                <a:spcPct val="150000"/>
              </a:lnSpc>
              <a:buFont typeface="+mj-lt"/>
              <a:buAutoNum type="arabicPeriod"/>
            </a:pPr>
            <a:r>
              <a:rPr lang="zh-CN" altLang="en-US">
                <a:sym typeface="+mn-ea"/>
              </a:rPr>
              <a:t>动手学：</a:t>
            </a:r>
            <a:r>
              <a:rPr lang="en-US" altLang="zh-CN">
                <a:sym typeface="+mn-ea"/>
              </a:rPr>
              <a:t>pandas</a:t>
            </a:r>
            <a:r>
              <a:rPr lang="zh-CN" altLang="en-US">
                <a:sym typeface="+mn-ea"/>
              </a:rPr>
              <a:t>常用功能</a:t>
            </a:r>
            <a:endParaRPr lang="zh-CN" altLang="en-US"/>
          </a:p>
          <a:p>
            <a:pPr marL="514350" indent="-514350">
              <a:lnSpc>
                <a:spcPct val="150000"/>
              </a:lnSpc>
              <a:buFont typeface="+mj-lt"/>
              <a:buAutoNum type="arabicPeriod"/>
            </a:pPr>
            <a:r>
              <a:rPr lang="zh-CN" altLang="en-US">
                <a:sym typeface="+mn-ea"/>
              </a:rPr>
              <a:t>动手学：真实数据分析案例</a:t>
            </a:r>
            <a:endParaRPr lang="zh-CN" altLang="en-US"/>
          </a:p>
        </p:txBody>
      </p:sp>
      <p:sp>
        <p:nvSpPr>
          <p:cNvPr id="7" name="标题 5"/>
          <p:cNvSpPr>
            <a:spLocks noGrp="1"/>
          </p:cNvSpPr>
          <p:nvPr/>
        </p:nvSpPr>
        <p:spPr>
          <a:xfrm>
            <a:off x="483870" y="238760"/>
            <a:ext cx="9144000" cy="1454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900">
                <a:solidFill>
                  <a:schemeClr val="tx1"/>
                </a:solidFill>
              </a:rPr>
              <a:t>		</a:t>
            </a:r>
            <a:r>
              <a:rPr lang="zh-CN" altLang="en-US" b="1">
                <a:solidFill>
                  <a:schemeClr val="tx1"/>
                </a:solidFill>
              </a:rPr>
              <a:t>数据分析</a:t>
            </a:r>
            <a:r>
              <a:rPr lang="zh-CN" altLang="en-US" b="1">
                <a:sym typeface="+mn-ea"/>
              </a:rPr>
              <a:t>无门槛快速上手</a:t>
            </a:r>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pandas</a:t>
            </a:r>
            <a:r>
              <a:rPr lang="zh-CN" altLang="en-US"/>
              <a:t>概念</a:t>
            </a:r>
            <a:endParaRPr lang="zh-CN" altLang="en-US"/>
          </a:p>
        </p:txBody>
      </p:sp>
      <p:sp>
        <p:nvSpPr>
          <p:cNvPr id="3" name="内容占位符 2"/>
          <p:cNvSpPr>
            <a:spLocks noGrp="1"/>
          </p:cNvSpPr>
          <p:nvPr>
            <p:ph idx="1"/>
          </p:nvPr>
        </p:nvSpPr>
        <p:spPr>
          <a:xfrm>
            <a:off x="539750" y="1691005"/>
            <a:ext cx="8609330" cy="4561840"/>
          </a:xfrm>
        </p:spPr>
        <p:txBody>
          <a:bodyPr>
            <a:normAutofit fontScale="70000"/>
          </a:bodyPr>
          <a:p>
            <a:pPr>
              <a:lnSpc>
                <a:spcPct val="150000"/>
              </a:lnSpc>
              <a:buFont typeface="Wingdings" panose="05000000000000000000" charset="0"/>
              <a:buChar char=""/>
            </a:pPr>
            <a:r>
              <a:rPr>
                <a:latin typeface="+mn-ea"/>
                <a:cs typeface="+mn-ea"/>
              </a:rPr>
              <a:t>pandas 是基于NumPy 的一种工具，是一种数据分析包。是为了</a:t>
            </a:r>
            <a:r>
              <a:rPr b="1">
                <a:solidFill>
                  <a:srgbClr val="FF0000"/>
                </a:solidFill>
                <a:latin typeface="Arial Bold" panose="020B0604020202090204" charset="0"/>
                <a:cs typeface="+mn-ea"/>
              </a:rPr>
              <a:t>解决数据分析任务</a:t>
            </a:r>
            <a:r>
              <a:rPr>
                <a:latin typeface="+mn-ea"/>
                <a:cs typeface="+mn-ea"/>
              </a:rPr>
              <a:t>而创建的。Pandas 纳入了大量库和一些标准的数据模型，提供了高效地操作大型数据集所需的工具。pandas提供了大量快速便捷地处理数据的函数和方法。</a:t>
            </a:r>
            <a:endParaRPr>
              <a:latin typeface="+mn-ea"/>
              <a:cs typeface="+mn-ea"/>
            </a:endParaRPr>
          </a:p>
          <a:p>
            <a:pPr>
              <a:lnSpc>
                <a:spcPct val="150000"/>
              </a:lnSpc>
              <a:buFont typeface="Wingdings" panose="05000000000000000000" charset="0"/>
              <a:buChar char=""/>
            </a:pPr>
            <a:r>
              <a:rPr>
                <a:latin typeface="+mn-ea"/>
                <a:cs typeface="+mn-ea"/>
              </a:rPr>
              <a:t>Pandas最初被作为金融数据分析工具而开发出来，因此，pandas为时间序列分析提供了很好的支持。 Pandas的名称来自于面板数据（</a:t>
            </a:r>
            <a:r>
              <a:rPr>
                <a:solidFill>
                  <a:srgbClr val="FF0000"/>
                </a:solidFill>
                <a:latin typeface="+mn-ea"/>
                <a:cs typeface="+mn-ea"/>
              </a:rPr>
              <a:t>pan</a:t>
            </a:r>
            <a:r>
              <a:rPr>
                <a:latin typeface="+mn-ea"/>
                <a:cs typeface="+mn-ea"/>
              </a:rPr>
              <a:t>el data）和数据分析（</a:t>
            </a:r>
            <a:r>
              <a:rPr>
                <a:solidFill>
                  <a:srgbClr val="FF0000"/>
                </a:solidFill>
                <a:latin typeface="+mn-ea"/>
                <a:cs typeface="+mn-ea"/>
              </a:rPr>
              <a:t>d</a:t>
            </a:r>
            <a:r>
              <a:rPr>
                <a:latin typeface="+mn-ea"/>
                <a:cs typeface="+mn-ea"/>
              </a:rPr>
              <a:t>ata </a:t>
            </a:r>
            <a:r>
              <a:rPr>
                <a:solidFill>
                  <a:srgbClr val="FF0000"/>
                </a:solidFill>
                <a:latin typeface="+mn-ea"/>
                <a:cs typeface="+mn-ea"/>
              </a:rPr>
              <a:t>a</a:t>
            </a:r>
            <a:r>
              <a:rPr>
                <a:latin typeface="+mn-ea"/>
                <a:cs typeface="+mn-ea"/>
              </a:rPr>
              <a:t>nalysi</a:t>
            </a:r>
            <a:r>
              <a:rPr>
                <a:solidFill>
                  <a:srgbClr val="FF0000"/>
                </a:solidFill>
                <a:latin typeface="+mn-ea"/>
                <a:cs typeface="+mn-ea"/>
              </a:rPr>
              <a:t>s</a:t>
            </a:r>
            <a:r>
              <a:rPr>
                <a:latin typeface="+mn-ea"/>
                <a:cs typeface="+mn-ea"/>
              </a:rPr>
              <a:t>）。panel data是经济学中关于多维数据集的一个术语，</a:t>
            </a:r>
            <a:r>
              <a:rPr lang="zh-CN">
                <a:latin typeface="+mn-ea"/>
                <a:cs typeface="+mn-ea"/>
              </a:rPr>
              <a:t>早期</a:t>
            </a:r>
            <a:r>
              <a:rPr>
                <a:latin typeface="+mn-ea"/>
                <a:cs typeface="+mn-ea"/>
              </a:rPr>
              <a:t>Pandas中也提供了panel的数据类型</a:t>
            </a:r>
            <a:r>
              <a:rPr lang="zh-CN">
                <a:latin typeface="+mn-ea"/>
                <a:cs typeface="+mn-ea"/>
              </a:rPr>
              <a:t>，</a:t>
            </a:r>
            <a:r>
              <a:rPr lang="en-US" altLang="zh-CN">
                <a:latin typeface="+mn-ea"/>
                <a:cs typeface="+mn-ea"/>
              </a:rPr>
              <a:t>0.25</a:t>
            </a:r>
            <a:r>
              <a:rPr lang="zh-CN" altLang="en-US">
                <a:latin typeface="+mn-ea"/>
                <a:cs typeface="+mn-ea"/>
              </a:rPr>
              <a:t>版本之后（</a:t>
            </a:r>
            <a:r>
              <a:rPr lang="en-US" altLang="zh-CN">
                <a:latin typeface="+mn-ea"/>
                <a:cs typeface="+mn-ea"/>
              </a:rPr>
              <a:t>2019</a:t>
            </a:r>
            <a:r>
              <a:rPr lang="zh-CN" altLang="en-US">
                <a:latin typeface="+mn-ea"/>
                <a:cs typeface="+mn-ea"/>
              </a:rPr>
              <a:t>年）已经被移除了，目前只需要熟悉</a:t>
            </a:r>
            <a:r>
              <a:rPr lang="en-US" altLang="zh-CN">
                <a:latin typeface="+mn-ea"/>
                <a:cs typeface="+mn-ea"/>
              </a:rPr>
              <a:t>DataFrame</a:t>
            </a:r>
            <a:r>
              <a:rPr lang="zh-CN" altLang="en-US">
                <a:latin typeface="+mn-ea"/>
                <a:cs typeface="+mn-ea"/>
              </a:rPr>
              <a:t>和</a:t>
            </a:r>
            <a:r>
              <a:rPr lang="en-US" altLang="zh-CN">
                <a:latin typeface="+mn-ea"/>
                <a:cs typeface="+mn-ea"/>
              </a:rPr>
              <a:t>Series</a:t>
            </a:r>
            <a:r>
              <a:rPr lang="zh-CN" altLang="en-US">
                <a:latin typeface="+mn-ea"/>
                <a:cs typeface="+mn-ea"/>
              </a:rPr>
              <a:t>即可。</a:t>
            </a:r>
            <a:endParaRPr lang="zh-CN" altLang="en-US">
              <a:latin typeface="+mn-ea"/>
              <a:cs typeface="+mn-ea"/>
            </a:endParaRPr>
          </a:p>
        </p:txBody>
      </p:sp>
      <p:pic>
        <p:nvPicPr>
          <p:cNvPr id="4" name="图片 3"/>
          <p:cNvPicPr>
            <a:picLocks noChangeAspect="1"/>
          </p:cNvPicPr>
          <p:nvPr/>
        </p:nvPicPr>
        <p:blipFill>
          <a:blip r:embed="rId1"/>
          <a:stretch>
            <a:fillRect/>
          </a:stretch>
        </p:blipFill>
        <p:spPr>
          <a:xfrm>
            <a:off x="9306560" y="1287780"/>
            <a:ext cx="2661285" cy="32594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pandas</a:t>
            </a:r>
            <a:r>
              <a:rPr lang="zh-CN" altLang="en-US"/>
              <a:t>数据结构</a:t>
            </a:r>
            <a:endParaRPr lang="en-US" altLang="zh-CN"/>
          </a:p>
        </p:txBody>
      </p:sp>
      <p:pic>
        <p:nvPicPr>
          <p:cNvPr id="4" name="图片 3"/>
          <p:cNvPicPr>
            <a:picLocks noChangeAspect="1"/>
          </p:cNvPicPr>
          <p:nvPr/>
        </p:nvPicPr>
        <p:blipFill>
          <a:blip r:embed="rId1"/>
          <a:stretch>
            <a:fillRect/>
          </a:stretch>
        </p:blipFill>
        <p:spPr>
          <a:xfrm>
            <a:off x="9571355" y="323215"/>
            <a:ext cx="1625600" cy="1409700"/>
          </a:xfrm>
          <a:prstGeom prst="rect">
            <a:avLst/>
          </a:prstGeom>
        </p:spPr>
      </p:pic>
      <p:sp>
        <p:nvSpPr>
          <p:cNvPr id="3" name="文本框 2"/>
          <p:cNvSpPr txBox="1"/>
          <p:nvPr/>
        </p:nvSpPr>
        <p:spPr>
          <a:xfrm>
            <a:off x="989965" y="2130425"/>
            <a:ext cx="3131185" cy="2584450"/>
          </a:xfrm>
          <a:prstGeom prst="rect">
            <a:avLst/>
          </a:prstGeom>
          <a:noFill/>
        </p:spPr>
        <p:txBody>
          <a:bodyPr wrap="square" rtlCol="0" anchor="t">
            <a:spAutoFit/>
          </a:bodyPr>
          <a:p>
            <a:pPr marL="285750" indent="-285750">
              <a:lnSpc>
                <a:spcPct val="150000"/>
              </a:lnSpc>
              <a:buFont typeface="Wingdings" panose="05000000000000000000" charset="0"/>
              <a:buChar char=""/>
            </a:pPr>
            <a:r>
              <a:rPr lang="en-US" altLang="zh-CN" sz="3600">
                <a:sym typeface="+mn-ea"/>
              </a:rPr>
              <a:t>DataFrame</a:t>
            </a:r>
            <a:endParaRPr lang="en-US" altLang="zh-CN" sz="3600">
              <a:sym typeface="+mn-ea"/>
            </a:endParaRPr>
          </a:p>
          <a:p>
            <a:pPr marL="285750" indent="-285750">
              <a:lnSpc>
                <a:spcPct val="150000"/>
              </a:lnSpc>
              <a:buFont typeface="Wingdings" panose="05000000000000000000" charset="0"/>
              <a:buChar char=""/>
            </a:pPr>
            <a:r>
              <a:rPr lang="en-US" altLang="zh-CN" sz="3600"/>
              <a:t>Series</a:t>
            </a:r>
            <a:endParaRPr lang="en-US" altLang="zh-CN" sz="3600"/>
          </a:p>
          <a:p>
            <a:pPr marL="285750" indent="-285750">
              <a:lnSpc>
                <a:spcPct val="150000"/>
              </a:lnSpc>
              <a:buFont typeface="Wingdings" panose="05000000000000000000" charset="0"/>
              <a:buChar char=""/>
            </a:pPr>
            <a:r>
              <a:rPr lang="en-US" altLang="zh-CN" sz="3600"/>
              <a:t>index</a:t>
            </a:r>
            <a:endParaRPr lang="en-US" altLang="zh-CN" sz="3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pandas</a:t>
            </a:r>
            <a:r>
              <a:rPr lang="zh-CN" altLang="en-US"/>
              <a:t>数据结构</a:t>
            </a:r>
            <a:r>
              <a:rPr lang="en-US" altLang="zh-CN"/>
              <a:t>-DataFrame</a:t>
            </a:r>
            <a:endParaRPr lang="en-US" altLang="zh-CN"/>
          </a:p>
        </p:txBody>
      </p:sp>
      <p:pic>
        <p:nvPicPr>
          <p:cNvPr id="4" name="图片 3"/>
          <p:cNvPicPr>
            <a:picLocks noChangeAspect="1"/>
          </p:cNvPicPr>
          <p:nvPr/>
        </p:nvPicPr>
        <p:blipFill>
          <a:blip r:embed="rId1"/>
          <a:stretch>
            <a:fillRect/>
          </a:stretch>
        </p:blipFill>
        <p:spPr>
          <a:xfrm>
            <a:off x="9571355" y="323215"/>
            <a:ext cx="1625600" cy="1409700"/>
          </a:xfrm>
          <a:prstGeom prst="rect">
            <a:avLst/>
          </a:prstGeom>
        </p:spPr>
      </p:pic>
      <p:pic>
        <p:nvPicPr>
          <p:cNvPr id="6" name="图片 5"/>
          <p:cNvPicPr>
            <a:picLocks noChangeAspect="1"/>
          </p:cNvPicPr>
          <p:nvPr/>
        </p:nvPicPr>
        <p:blipFill>
          <a:blip r:embed="rId2"/>
          <a:stretch>
            <a:fillRect/>
          </a:stretch>
        </p:blipFill>
        <p:spPr>
          <a:xfrm>
            <a:off x="598805" y="1732915"/>
            <a:ext cx="9859010" cy="47713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pandas</a:t>
            </a:r>
            <a:r>
              <a:rPr lang="zh-CN" altLang="en-US"/>
              <a:t>数据结构</a:t>
            </a:r>
            <a:r>
              <a:rPr lang="en-US" altLang="zh-CN">
                <a:sym typeface="+mn-ea"/>
              </a:rPr>
              <a:t>-Series</a:t>
            </a:r>
            <a:endParaRPr lang="zh-CN" altLang="en-US"/>
          </a:p>
        </p:txBody>
      </p:sp>
      <p:pic>
        <p:nvPicPr>
          <p:cNvPr id="4" name="图片 3"/>
          <p:cNvPicPr>
            <a:picLocks noChangeAspect="1"/>
          </p:cNvPicPr>
          <p:nvPr/>
        </p:nvPicPr>
        <p:blipFill>
          <a:blip r:embed="rId1"/>
          <a:stretch>
            <a:fillRect/>
          </a:stretch>
        </p:blipFill>
        <p:spPr>
          <a:xfrm>
            <a:off x="9571355" y="323215"/>
            <a:ext cx="1625600" cy="1409700"/>
          </a:xfrm>
          <a:prstGeom prst="rect">
            <a:avLst/>
          </a:prstGeom>
        </p:spPr>
      </p:pic>
      <p:pic>
        <p:nvPicPr>
          <p:cNvPr id="3" name="图片 2"/>
          <p:cNvPicPr>
            <a:picLocks noChangeAspect="1"/>
          </p:cNvPicPr>
          <p:nvPr/>
        </p:nvPicPr>
        <p:blipFill>
          <a:blip r:embed="rId2"/>
          <a:stretch>
            <a:fillRect/>
          </a:stretch>
        </p:blipFill>
        <p:spPr>
          <a:xfrm>
            <a:off x="1220470" y="1953895"/>
            <a:ext cx="8253730" cy="4075430"/>
          </a:xfrm>
          <a:prstGeom prst="rect">
            <a:avLst/>
          </a:prstGeom>
        </p:spPr>
      </p:pic>
      <p:pic>
        <p:nvPicPr>
          <p:cNvPr id="7" name="图片 6"/>
          <p:cNvPicPr>
            <a:picLocks noChangeAspect="1"/>
          </p:cNvPicPr>
          <p:nvPr/>
        </p:nvPicPr>
        <p:blipFill>
          <a:blip r:embed="rId2"/>
          <a:stretch>
            <a:fillRect/>
          </a:stretch>
        </p:blipFill>
        <p:spPr>
          <a:xfrm>
            <a:off x="1220470" y="2054860"/>
            <a:ext cx="8253730" cy="40754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pandas</a:t>
            </a:r>
            <a:r>
              <a:rPr lang="zh-CN" altLang="en-US"/>
              <a:t>数据结构</a:t>
            </a:r>
            <a:endParaRPr lang="zh-CN" altLang="en-US"/>
          </a:p>
        </p:txBody>
      </p:sp>
      <p:pic>
        <p:nvPicPr>
          <p:cNvPr id="5" name="图片 4"/>
          <p:cNvPicPr>
            <a:picLocks noChangeAspect="1"/>
          </p:cNvPicPr>
          <p:nvPr/>
        </p:nvPicPr>
        <p:blipFill>
          <a:blip r:embed="rId1"/>
          <a:stretch>
            <a:fillRect/>
          </a:stretch>
        </p:blipFill>
        <p:spPr>
          <a:xfrm>
            <a:off x="1101090" y="1438910"/>
            <a:ext cx="9144000" cy="514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pandas</a:t>
            </a:r>
            <a:r>
              <a:rPr lang="zh-CN" altLang="en-US"/>
              <a:t>数据结构</a:t>
            </a:r>
            <a:r>
              <a:rPr lang="en-US" altLang="zh-CN"/>
              <a:t>-index</a:t>
            </a:r>
            <a:endParaRPr lang="en-US" altLang="zh-CN"/>
          </a:p>
        </p:txBody>
      </p:sp>
      <p:pic>
        <p:nvPicPr>
          <p:cNvPr id="4" name="图片 3"/>
          <p:cNvPicPr>
            <a:picLocks noChangeAspect="1"/>
          </p:cNvPicPr>
          <p:nvPr/>
        </p:nvPicPr>
        <p:blipFill>
          <a:blip r:embed="rId1"/>
          <a:stretch>
            <a:fillRect/>
          </a:stretch>
        </p:blipFill>
        <p:spPr>
          <a:xfrm>
            <a:off x="9571355" y="323215"/>
            <a:ext cx="1625600" cy="1409700"/>
          </a:xfrm>
          <a:prstGeom prst="rect">
            <a:avLst/>
          </a:prstGeom>
        </p:spPr>
      </p:pic>
      <p:sp>
        <p:nvSpPr>
          <p:cNvPr id="5" name="文本框 4"/>
          <p:cNvSpPr txBox="1"/>
          <p:nvPr/>
        </p:nvSpPr>
        <p:spPr>
          <a:xfrm>
            <a:off x="920115" y="1732915"/>
            <a:ext cx="9002395" cy="1198880"/>
          </a:xfrm>
          <a:prstGeom prst="rect">
            <a:avLst/>
          </a:prstGeom>
          <a:noFill/>
        </p:spPr>
        <p:txBody>
          <a:bodyPr wrap="square" rtlCol="0" anchor="t">
            <a:spAutoFit/>
          </a:bodyPr>
          <a:p>
            <a:r>
              <a:rPr lang="zh-CN" altLang="en-US"/>
              <a:t>“</a:t>
            </a:r>
            <a:r>
              <a:rPr lang="en-US" altLang="zh-CN"/>
              <a:t>Pandas</a:t>
            </a:r>
            <a:r>
              <a:rPr lang="zh-CN" altLang="en-US"/>
              <a:t>是数据科学家最好的朋友，</a:t>
            </a:r>
            <a:r>
              <a:rPr lang="en-US" altLang="zh-CN"/>
              <a:t>index</a:t>
            </a:r>
            <a:r>
              <a:rPr lang="zh-CN" altLang="en-US"/>
              <a:t>是</a:t>
            </a:r>
            <a:r>
              <a:rPr lang="en-US" altLang="zh-CN"/>
              <a:t>pandas</a:t>
            </a:r>
            <a:r>
              <a:rPr lang="zh-CN" altLang="en-US"/>
              <a:t>背后看不见的灵魂”</a:t>
            </a:r>
            <a:endParaRPr lang="zh-CN" altLang="en-US"/>
          </a:p>
          <a:p>
            <a:endParaRPr lang="zh-CN" altLang="en-US"/>
          </a:p>
          <a:p>
            <a:r>
              <a:rPr lang="en-US" altLang="zh-CN"/>
              <a:t>inde/</a:t>
            </a:r>
            <a:r>
              <a:rPr lang="zh-CN" altLang="en-US"/>
              <a:t>索引就像一个地址，这就是可以访问</a:t>
            </a:r>
            <a:r>
              <a:rPr lang="en-US" altLang="zh-CN"/>
              <a:t>DataFrame</a:t>
            </a:r>
            <a:r>
              <a:rPr lang="zh-CN" altLang="en-US"/>
              <a:t>或</a:t>
            </a:r>
            <a:r>
              <a:rPr lang="en-US" altLang="zh-CN"/>
              <a:t>S</a:t>
            </a:r>
            <a:r>
              <a:rPr lang="zh-CN" altLang="en-US"/>
              <a:t>eries列中的任何数据点的原因。行和列都有索引，行索引称为index，列索引则称为列名</a:t>
            </a:r>
            <a:endParaRPr lang="zh-CN" altLang="en-US"/>
          </a:p>
        </p:txBody>
      </p:sp>
      <p:pic>
        <p:nvPicPr>
          <p:cNvPr id="6" name="图片 5"/>
          <p:cNvPicPr>
            <a:picLocks noChangeAspect="1"/>
          </p:cNvPicPr>
          <p:nvPr/>
        </p:nvPicPr>
        <p:blipFill>
          <a:blip r:embed="rId2"/>
          <a:stretch>
            <a:fillRect/>
          </a:stretch>
        </p:blipFill>
        <p:spPr>
          <a:xfrm>
            <a:off x="920115" y="2973705"/>
            <a:ext cx="3747135" cy="4307205"/>
          </a:xfrm>
          <a:prstGeom prst="rect">
            <a:avLst/>
          </a:prstGeom>
        </p:spPr>
      </p:pic>
      <p:pic>
        <p:nvPicPr>
          <p:cNvPr id="8" name="图片 7"/>
          <p:cNvPicPr>
            <a:picLocks noChangeAspect="1"/>
          </p:cNvPicPr>
          <p:nvPr/>
        </p:nvPicPr>
        <p:blipFill>
          <a:blip r:embed="rId3"/>
          <a:stretch>
            <a:fillRect/>
          </a:stretch>
        </p:blipFill>
        <p:spPr>
          <a:xfrm>
            <a:off x="5274310" y="2931795"/>
            <a:ext cx="4648200" cy="461200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81494" y="2214647"/>
            <a:ext cx="6267425" cy="3490247"/>
          </a:xfrm>
          <a:prstGeom prst="rect">
            <a:avLst/>
          </a:prstGeom>
        </p:spPr>
      </p:pic>
      <p:sp>
        <p:nvSpPr>
          <p:cNvPr id="31" name="文本框 30"/>
          <p:cNvSpPr txBox="1"/>
          <p:nvPr/>
        </p:nvSpPr>
        <p:spPr>
          <a:xfrm>
            <a:off x="1519965" y="3534206"/>
            <a:ext cx="134115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142938"/>
                </a:solidFill>
                <a:effectLst/>
                <a:uLnTx/>
                <a:uFillTx/>
                <a:latin typeface="微软雅黑" panose="020B0503020204020204" charset="-122"/>
                <a:ea typeface="微软雅黑" panose="020B0503020204020204" charset="-122"/>
                <a:cs typeface="+mn-cs"/>
              </a:rPr>
              <a:t>目录</a:t>
            </a:r>
            <a:endParaRPr kumimoji="0" lang="en-US" altLang="zh-CN" sz="4400" b="1" i="0" u="none" strike="noStrike" kern="1200" cap="none" spc="0" normalizeH="0" baseline="0" noProof="0" dirty="0">
              <a:ln>
                <a:noFill/>
              </a:ln>
              <a:solidFill>
                <a:srgbClr val="142938"/>
              </a:solidFill>
              <a:effectLst/>
              <a:uLnTx/>
              <a:uFillTx/>
              <a:latin typeface="微软雅黑" panose="020B0503020204020204" charset="-122"/>
              <a:ea typeface="微软雅黑" panose="020B0503020204020204" charset="-122"/>
              <a:cs typeface="+mn-cs"/>
            </a:endParaRPr>
          </a:p>
        </p:txBody>
      </p:sp>
      <p:sp>
        <p:nvSpPr>
          <p:cNvPr id="4" name="矩形 3"/>
          <p:cNvSpPr/>
          <p:nvPr/>
        </p:nvSpPr>
        <p:spPr>
          <a:xfrm>
            <a:off x="6234430" y="3734435"/>
            <a:ext cx="5622925" cy="659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内容占位符 2"/>
          <p:cNvSpPr>
            <a:spLocks noGrp="1"/>
          </p:cNvSpPr>
          <p:nvPr/>
        </p:nvSpPr>
        <p:spPr>
          <a:xfrm>
            <a:off x="6374130" y="1462405"/>
            <a:ext cx="5483225" cy="43516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altLang="zh-CN"/>
              <a:t>python</a:t>
            </a:r>
            <a:r>
              <a:rPr lang="zh-CN" altLang="en-US"/>
              <a:t>及</a:t>
            </a:r>
            <a:r>
              <a:rPr lang="en-US" altLang="zh-CN"/>
              <a:t>python</a:t>
            </a:r>
            <a:r>
              <a:rPr lang="zh-CN" altLang="en-US"/>
              <a:t>哲学</a:t>
            </a:r>
            <a:endParaRPr lang="zh-CN" altLang="en-US"/>
          </a:p>
          <a:p>
            <a:pPr marL="514350" indent="-514350">
              <a:lnSpc>
                <a:spcPct val="150000"/>
              </a:lnSpc>
              <a:buFont typeface="+mj-lt"/>
              <a:buAutoNum type="arabicPeriod"/>
            </a:pPr>
            <a:r>
              <a:rPr lang="en-US" altLang="zh-CN"/>
              <a:t>jupyter</a:t>
            </a:r>
            <a:r>
              <a:rPr lang="zh-CN" altLang="en-US"/>
              <a:t>及文学编程思想</a:t>
            </a:r>
            <a:endParaRPr lang="zh-CN" altLang="en-US"/>
          </a:p>
          <a:p>
            <a:pPr marL="514350" indent="-514350">
              <a:lnSpc>
                <a:spcPct val="150000"/>
              </a:lnSpc>
              <a:buFont typeface="+mj-lt"/>
              <a:buAutoNum type="arabicPeriod"/>
            </a:pPr>
            <a:r>
              <a:rPr lang="en-US" altLang="zh-CN"/>
              <a:t>pandas</a:t>
            </a:r>
            <a:r>
              <a:rPr lang="zh-CN" altLang="en-US"/>
              <a:t>概念及数据结构</a:t>
            </a:r>
            <a:endParaRPr lang="zh-CN" altLang="en-US"/>
          </a:p>
          <a:p>
            <a:pPr marL="514350" indent="-514350">
              <a:lnSpc>
                <a:spcPct val="150000"/>
              </a:lnSpc>
              <a:buFont typeface="+mj-lt"/>
              <a:buAutoNum type="arabicPeriod"/>
            </a:pPr>
            <a:r>
              <a:rPr lang="zh-CN" altLang="en-US">
                <a:sym typeface="+mn-ea"/>
              </a:rPr>
              <a:t>动手学：</a:t>
            </a:r>
            <a:r>
              <a:rPr lang="en-US" altLang="zh-CN">
                <a:sym typeface="+mn-ea"/>
              </a:rPr>
              <a:t>pandas</a:t>
            </a:r>
            <a:r>
              <a:rPr lang="zh-CN" altLang="en-US">
                <a:sym typeface="+mn-ea"/>
              </a:rPr>
              <a:t>常用功能</a:t>
            </a:r>
            <a:endParaRPr lang="zh-CN" altLang="en-US"/>
          </a:p>
          <a:p>
            <a:pPr marL="514350" indent="-514350">
              <a:lnSpc>
                <a:spcPct val="150000"/>
              </a:lnSpc>
              <a:buFont typeface="+mj-lt"/>
              <a:buAutoNum type="arabicPeriod"/>
            </a:pPr>
            <a:r>
              <a:rPr lang="zh-CN" altLang="en-US">
                <a:sym typeface="+mn-ea"/>
              </a:rPr>
              <a:t>动手学：真实数据分析案例</a:t>
            </a:r>
            <a:endParaRPr lang="zh-CN" altLang="en-US"/>
          </a:p>
        </p:txBody>
      </p:sp>
      <p:sp>
        <p:nvSpPr>
          <p:cNvPr id="7" name="标题 5"/>
          <p:cNvSpPr>
            <a:spLocks noGrp="1"/>
          </p:cNvSpPr>
          <p:nvPr/>
        </p:nvSpPr>
        <p:spPr>
          <a:xfrm>
            <a:off x="483870" y="238760"/>
            <a:ext cx="9144000" cy="1454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900">
                <a:solidFill>
                  <a:schemeClr val="tx1"/>
                </a:solidFill>
              </a:rPr>
              <a:t>		</a:t>
            </a:r>
            <a:r>
              <a:rPr lang="zh-CN" altLang="en-US" b="1">
                <a:solidFill>
                  <a:schemeClr val="tx1"/>
                </a:solidFill>
              </a:rPr>
              <a:t>数据分析</a:t>
            </a:r>
            <a:r>
              <a:rPr lang="zh-CN" altLang="en-US" b="1">
                <a:sym typeface="+mn-ea"/>
              </a:rPr>
              <a:t>无门槛快速上手</a:t>
            </a:r>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81494" y="2214647"/>
            <a:ext cx="6267425" cy="3490247"/>
          </a:xfrm>
          <a:prstGeom prst="rect">
            <a:avLst/>
          </a:prstGeom>
        </p:spPr>
      </p:pic>
      <p:sp>
        <p:nvSpPr>
          <p:cNvPr id="31" name="文本框 30"/>
          <p:cNvSpPr txBox="1"/>
          <p:nvPr/>
        </p:nvSpPr>
        <p:spPr>
          <a:xfrm>
            <a:off x="1519965" y="3534206"/>
            <a:ext cx="134115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142938"/>
                </a:solidFill>
                <a:effectLst/>
                <a:uLnTx/>
                <a:uFillTx/>
                <a:latin typeface="微软雅黑" panose="020B0503020204020204" charset="-122"/>
                <a:ea typeface="微软雅黑" panose="020B0503020204020204" charset="-122"/>
                <a:cs typeface="+mn-cs"/>
              </a:rPr>
              <a:t>目录</a:t>
            </a:r>
            <a:endParaRPr kumimoji="0" lang="en-US" altLang="zh-CN" sz="4400" b="1" i="0" u="none" strike="noStrike" kern="1200" cap="none" spc="0" normalizeH="0" baseline="0" noProof="0" dirty="0">
              <a:ln>
                <a:noFill/>
              </a:ln>
              <a:solidFill>
                <a:srgbClr val="142938"/>
              </a:solidFill>
              <a:effectLst/>
              <a:uLnTx/>
              <a:uFillTx/>
              <a:latin typeface="微软雅黑" panose="020B0503020204020204" charset="-122"/>
              <a:ea typeface="微软雅黑" panose="020B0503020204020204" charset="-122"/>
              <a:cs typeface="+mn-cs"/>
            </a:endParaRPr>
          </a:p>
        </p:txBody>
      </p:sp>
      <p:sp>
        <p:nvSpPr>
          <p:cNvPr id="4" name="矩形 3"/>
          <p:cNvSpPr/>
          <p:nvPr/>
        </p:nvSpPr>
        <p:spPr>
          <a:xfrm>
            <a:off x="6234430" y="1555750"/>
            <a:ext cx="5622925" cy="659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内容占位符 2"/>
          <p:cNvSpPr>
            <a:spLocks noGrp="1"/>
          </p:cNvSpPr>
          <p:nvPr/>
        </p:nvSpPr>
        <p:spPr>
          <a:xfrm>
            <a:off x="6374130" y="1452245"/>
            <a:ext cx="5483225" cy="43516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altLang="zh-CN"/>
              <a:t>python</a:t>
            </a:r>
            <a:r>
              <a:rPr lang="zh-CN" altLang="en-US"/>
              <a:t>及</a:t>
            </a:r>
            <a:r>
              <a:rPr lang="en-US" altLang="zh-CN"/>
              <a:t>python</a:t>
            </a:r>
            <a:r>
              <a:rPr lang="zh-CN" altLang="en-US"/>
              <a:t>哲学</a:t>
            </a:r>
            <a:endParaRPr lang="zh-CN" altLang="en-US"/>
          </a:p>
          <a:p>
            <a:pPr marL="514350" indent="-514350">
              <a:lnSpc>
                <a:spcPct val="150000"/>
              </a:lnSpc>
              <a:buFont typeface="+mj-lt"/>
              <a:buAutoNum type="arabicPeriod"/>
            </a:pPr>
            <a:r>
              <a:rPr lang="en-US" altLang="zh-CN"/>
              <a:t>jupyter</a:t>
            </a:r>
            <a:r>
              <a:rPr lang="zh-CN" altLang="en-US"/>
              <a:t>及文学编程思想</a:t>
            </a:r>
            <a:endParaRPr lang="zh-CN" altLang="en-US"/>
          </a:p>
          <a:p>
            <a:pPr marL="514350" indent="-514350">
              <a:lnSpc>
                <a:spcPct val="150000"/>
              </a:lnSpc>
              <a:buFont typeface="+mj-lt"/>
              <a:buAutoNum type="arabicPeriod"/>
            </a:pPr>
            <a:r>
              <a:rPr lang="en-US" altLang="zh-CN"/>
              <a:t>pandas</a:t>
            </a:r>
            <a:r>
              <a:rPr lang="zh-CN" altLang="en-US"/>
              <a:t>概念及数据结构</a:t>
            </a:r>
            <a:endParaRPr lang="zh-CN" altLang="en-US"/>
          </a:p>
          <a:p>
            <a:pPr marL="514350" indent="-514350">
              <a:lnSpc>
                <a:spcPct val="150000"/>
              </a:lnSpc>
              <a:buFont typeface="+mj-lt"/>
              <a:buAutoNum type="arabicPeriod"/>
            </a:pPr>
            <a:r>
              <a:rPr lang="zh-CN" altLang="en-US">
                <a:sym typeface="+mn-ea"/>
              </a:rPr>
              <a:t>动手学：</a:t>
            </a:r>
            <a:r>
              <a:rPr lang="en-US" altLang="zh-CN">
                <a:sym typeface="+mn-ea"/>
              </a:rPr>
              <a:t>pandas</a:t>
            </a:r>
            <a:r>
              <a:rPr lang="zh-CN" altLang="en-US">
                <a:sym typeface="+mn-ea"/>
              </a:rPr>
              <a:t>常用功能</a:t>
            </a:r>
            <a:endParaRPr lang="zh-CN" altLang="en-US"/>
          </a:p>
          <a:p>
            <a:pPr marL="514350" indent="-514350">
              <a:lnSpc>
                <a:spcPct val="150000"/>
              </a:lnSpc>
              <a:buFont typeface="+mj-lt"/>
              <a:buAutoNum type="arabicPeriod"/>
            </a:pPr>
            <a:r>
              <a:rPr lang="zh-CN" altLang="en-US">
                <a:sym typeface="+mn-ea"/>
              </a:rPr>
              <a:t>动手学：真实数据分析案例</a:t>
            </a:r>
            <a:endParaRPr lang="zh-CN" altLang="en-US"/>
          </a:p>
        </p:txBody>
      </p:sp>
      <p:sp>
        <p:nvSpPr>
          <p:cNvPr id="7" name="标题 5"/>
          <p:cNvSpPr>
            <a:spLocks noGrp="1"/>
          </p:cNvSpPr>
          <p:nvPr/>
        </p:nvSpPr>
        <p:spPr>
          <a:xfrm>
            <a:off x="483870" y="238760"/>
            <a:ext cx="9144000" cy="1454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900">
                <a:solidFill>
                  <a:schemeClr val="tx1"/>
                </a:solidFill>
              </a:rPr>
              <a:t>		</a:t>
            </a:r>
            <a:r>
              <a:rPr lang="zh-CN" altLang="en-US" b="1">
                <a:solidFill>
                  <a:schemeClr val="tx1"/>
                </a:solidFill>
              </a:rPr>
              <a:t>数据分析</a:t>
            </a:r>
            <a:r>
              <a:rPr lang="zh-CN" altLang="en-US" b="1">
                <a:sym typeface="+mn-ea"/>
              </a:rPr>
              <a:t>无门槛快速上手</a:t>
            </a:r>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常用</a:t>
            </a:r>
            <a:r>
              <a:rPr lang="en-US" altLang="zh-CN"/>
              <a:t>API</a:t>
            </a:r>
            <a:endParaRPr lang="en-US" altLang="zh-CN"/>
          </a:p>
        </p:txBody>
      </p:sp>
      <p:sp>
        <p:nvSpPr>
          <p:cNvPr id="3" name="内容占位符 2"/>
          <p:cNvSpPr>
            <a:spLocks noGrp="1"/>
          </p:cNvSpPr>
          <p:nvPr>
            <p:ph idx="1"/>
          </p:nvPr>
        </p:nvSpPr>
        <p:spPr>
          <a:xfrm>
            <a:off x="701675" y="1501140"/>
            <a:ext cx="10652125" cy="4603750"/>
          </a:xfrm>
        </p:spPr>
        <p:txBody>
          <a:bodyPr>
            <a:normAutofit fontScale="25000"/>
          </a:bodyPr>
          <a:p>
            <a:pPr>
              <a:lnSpc>
                <a:spcPct val="150000"/>
              </a:lnSpc>
              <a:buFont typeface="Wingdings" panose="05000000000000000000" charset="0"/>
              <a:buChar char=""/>
            </a:pPr>
            <a:r>
              <a:rPr lang="zh-CN" altLang="en-US" sz="7200">
                <a:latin typeface="+mn-ea"/>
                <a:cs typeface="+mn-ea"/>
                <a:sym typeface="+mn-ea"/>
              </a:rPr>
              <a:t>数据读取</a:t>
            </a:r>
            <a:endParaRPr lang="zh-CN" altLang="en-US" sz="7200">
              <a:latin typeface="+mn-ea"/>
              <a:cs typeface="+mn-ea"/>
              <a:sym typeface="+mn-ea"/>
            </a:endParaRPr>
          </a:p>
          <a:p>
            <a:pPr>
              <a:lnSpc>
                <a:spcPct val="150000"/>
              </a:lnSpc>
              <a:buFont typeface="Wingdings" panose="05000000000000000000" charset="0"/>
              <a:buChar char=""/>
            </a:pPr>
            <a:r>
              <a:rPr lang="zh-CN" altLang="en-US" sz="7200">
                <a:latin typeface="+mn-ea"/>
                <a:cs typeface="+mn-ea"/>
                <a:sym typeface="+mn-ea"/>
              </a:rPr>
              <a:t>Series和DataFrame结构</a:t>
            </a:r>
            <a:endParaRPr lang="zh-CN" altLang="en-US" sz="7200">
              <a:latin typeface="+mn-ea"/>
              <a:cs typeface="+mn-ea"/>
              <a:sym typeface="+mn-ea"/>
            </a:endParaRPr>
          </a:p>
          <a:p>
            <a:pPr>
              <a:lnSpc>
                <a:spcPct val="150000"/>
              </a:lnSpc>
              <a:buFont typeface="Wingdings" panose="05000000000000000000" charset="0"/>
              <a:buChar char=""/>
            </a:pPr>
            <a:r>
              <a:rPr lang="zh-CN" altLang="en-US" sz="7200">
                <a:latin typeface="+mn-ea"/>
                <a:cs typeface="+mn-ea"/>
                <a:sym typeface="+mn-ea"/>
              </a:rPr>
              <a:t>数据查询的方法（常用）</a:t>
            </a:r>
            <a:endParaRPr lang="zh-CN" altLang="en-US" sz="7200">
              <a:latin typeface="+mn-ea"/>
              <a:cs typeface="+mn-ea"/>
              <a:sym typeface="+mn-ea"/>
            </a:endParaRPr>
          </a:p>
          <a:p>
            <a:pPr>
              <a:lnSpc>
                <a:spcPct val="150000"/>
              </a:lnSpc>
              <a:buFont typeface="Wingdings" panose="05000000000000000000" charset="0"/>
              <a:buChar char=""/>
            </a:pPr>
            <a:r>
              <a:rPr lang="zh-CN" altLang="en-US" sz="7200">
                <a:latin typeface="+mn-ea"/>
                <a:cs typeface="+mn-ea"/>
                <a:sym typeface="+mn-ea"/>
              </a:rPr>
              <a:t>索引index方法</a:t>
            </a:r>
            <a:endParaRPr lang="zh-CN" altLang="en-US" sz="7200">
              <a:latin typeface="+mn-ea"/>
              <a:cs typeface="+mn-ea"/>
              <a:sym typeface="+mn-ea"/>
            </a:endParaRPr>
          </a:p>
          <a:p>
            <a:pPr>
              <a:lnSpc>
                <a:spcPct val="150000"/>
              </a:lnSpc>
              <a:buFont typeface="Wingdings" panose="05000000000000000000" charset="0"/>
              <a:buChar char=""/>
            </a:pPr>
            <a:r>
              <a:rPr lang="zh-CN" altLang="en-US" sz="7200">
                <a:latin typeface="+mn-ea"/>
                <a:cs typeface="+mn-ea"/>
                <a:sym typeface="+mn-ea"/>
              </a:rPr>
              <a:t>新增数据列</a:t>
            </a:r>
            <a:endParaRPr lang="zh-CN" altLang="en-US" sz="7200">
              <a:latin typeface="+mn-ea"/>
              <a:cs typeface="+mn-ea"/>
              <a:sym typeface="+mn-ea"/>
            </a:endParaRPr>
          </a:p>
          <a:p>
            <a:pPr>
              <a:lnSpc>
                <a:spcPct val="150000"/>
              </a:lnSpc>
              <a:buFont typeface="Wingdings" panose="05000000000000000000" charset="0"/>
              <a:buChar char=""/>
            </a:pPr>
            <a:r>
              <a:rPr lang="zh-CN" altLang="en-US" sz="7200">
                <a:latin typeface="+mn-ea"/>
                <a:cs typeface="+mn-ea"/>
                <a:sym typeface="+mn-ea"/>
              </a:rPr>
              <a:t>数据统计</a:t>
            </a:r>
            <a:endParaRPr lang="zh-CN" altLang="en-US" sz="7200">
              <a:latin typeface="+mn-ea"/>
              <a:cs typeface="+mn-ea"/>
              <a:sym typeface="+mn-ea"/>
            </a:endParaRPr>
          </a:p>
          <a:p>
            <a:pPr>
              <a:lnSpc>
                <a:spcPct val="150000"/>
              </a:lnSpc>
              <a:buFont typeface="Wingdings" panose="05000000000000000000" charset="0"/>
              <a:buChar char=""/>
            </a:pPr>
            <a:r>
              <a:rPr lang="zh-CN" altLang="en-US" sz="7200">
                <a:latin typeface="+mn-ea"/>
                <a:cs typeface="+mn-ea"/>
                <a:sym typeface="+mn-ea"/>
              </a:rPr>
              <a:t>数据排序</a:t>
            </a:r>
            <a:endParaRPr lang="zh-CN" altLang="en-US" sz="7200">
              <a:latin typeface="+mn-ea"/>
              <a:cs typeface="+mn-ea"/>
              <a:sym typeface="+mn-ea"/>
            </a:endParaRPr>
          </a:p>
          <a:p>
            <a:pPr>
              <a:lnSpc>
                <a:spcPct val="150000"/>
              </a:lnSpc>
              <a:buFont typeface="Wingdings" panose="05000000000000000000" charset="0"/>
              <a:buChar char=""/>
            </a:pPr>
            <a:r>
              <a:rPr lang="zh-CN" altLang="en-US" sz="7200">
                <a:latin typeface="+mn-ea"/>
                <a:cs typeface="+mn-ea"/>
                <a:sym typeface="+mn-ea"/>
              </a:rPr>
              <a:t>apply方法</a:t>
            </a:r>
            <a:endParaRPr lang="zh-CN" altLang="en-US" sz="7200">
              <a:latin typeface="+mn-ea"/>
              <a:cs typeface="+mn-ea"/>
              <a:sym typeface="+mn-ea"/>
            </a:endParaRPr>
          </a:p>
          <a:p>
            <a:pPr>
              <a:lnSpc>
                <a:spcPct val="150000"/>
              </a:lnSpc>
              <a:buFont typeface="Wingdings" panose="05000000000000000000" charset="0"/>
              <a:buChar char=""/>
            </a:pPr>
            <a:r>
              <a:rPr lang="zh-CN" altLang="en-US" sz="7200">
                <a:latin typeface="+mn-ea"/>
                <a:cs typeface="+mn-ea"/>
                <a:sym typeface="+mn-ea"/>
              </a:rPr>
              <a:t>groupby后的apply方法</a:t>
            </a:r>
            <a:endParaRPr lang="zh-CN" altLang="en-US" sz="7200">
              <a:latin typeface="+mn-ea"/>
              <a:cs typeface="+mn-ea"/>
              <a:sym typeface="+mn-ea"/>
            </a:endParaRPr>
          </a:p>
          <a:p>
            <a:pPr>
              <a:lnSpc>
                <a:spcPct val="150000"/>
              </a:lnSpc>
              <a:buFont typeface="Wingdings" panose="05000000000000000000" charset="0"/>
              <a:buChar char=""/>
            </a:pPr>
            <a:r>
              <a:rPr lang="zh-CN" altLang="en-US" sz="7200">
                <a:latin typeface="+mn-ea"/>
                <a:cs typeface="+mn-ea"/>
                <a:sym typeface="+mn-ea"/>
              </a:rPr>
              <a:t>数据合并，merge、concat</a:t>
            </a:r>
            <a:endParaRPr lang="zh-CN" altLang="en-US" sz="7200">
              <a:latin typeface="+mn-ea"/>
              <a:cs typeface="+mn-ea"/>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groupby</a:t>
            </a:r>
            <a:endParaRPr lang="en-US" altLang="zh-CN"/>
          </a:p>
        </p:txBody>
      </p:sp>
      <p:pic>
        <p:nvPicPr>
          <p:cNvPr id="4" name="图片 3"/>
          <p:cNvPicPr>
            <a:picLocks noChangeAspect="1"/>
          </p:cNvPicPr>
          <p:nvPr/>
        </p:nvPicPr>
        <p:blipFill>
          <a:blip r:embed="rId1"/>
          <a:stretch>
            <a:fillRect/>
          </a:stretch>
        </p:blipFill>
        <p:spPr>
          <a:xfrm>
            <a:off x="1778635" y="1389380"/>
            <a:ext cx="7800975" cy="53625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81494" y="2214647"/>
            <a:ext cx="6267425" cy="3490247"/>
          </a:xfrm>
          <a:prstGeom prst="rect">
            <a:avLst/>
          </a:prstGeom>
        </p:spPr>
      </p:pic>
      <p:sp>
        <p:nvSpPr>
          <p:cNvPr id="31" name="文本框 30"/>
          <p:cNvSpPr txBox="1"/>
          <p:nvPr/>
        </p:nvSpPr>
        <p:spPr>
          <a:xfrm>
            <a:off x="1519965" y="3534206"/>
            <a:ext cx="134115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142938"/>
                </a:solidFill>
                <a:effectLst/>
                <a:uLnTx/>
                <a:uFillTx/>
                <a:latin typeface="微软雅黑" panose="020B0503020204020204" charset="-122"/>
                <a:ea typeface="微软雅黑" panose="020B0503020204020204" charset="-122"/>
                <a:cs typeface="+mn-cs"/>
              </a:rPr>
              <a:t>目录</a:t>
            </a:r>
            <a:endParaRPr kumimoji="0" lang="en-US" altLang="zh-CN" sz="4400" b="1" i="0" u="none" strike="noStrike" kern="1200" cap="none" spc="0" normalizeH="0" baseline="0" noProof="0" dirty="0">
              <a:ln>
                <a:noFill/>
              </a:ln>
              <a:solidFill>
                <a:srgbClr val="142938"/>
              </a:solidFill>
              <a:effectLst/>
              <a:uLnTx/>
              <a:uFillTx/>
              <a:latin typeface="微软雅黑" panose="020B0503020204020204" charset="-122"/>
              <a:ea typeface="微软雅黑" panose="020B0503020204020204" charset="-122"/>
              <a:cs typeface="+mn-cs"/>
            </a:endParaRPr>
          </a:p>
        </p:txBody>
      </p:sp>
      <p:sp>
        <p:nvSpPr>
          <p:cNvPr id="4" name="矩形 3"/>
          <p:cNvSpPr/>
          <p:nvPr/>
        </p:nvSpPr>
        <p:spPr>
          <a:xfrm>
            <a:off x="6234430" y="4476750"/>
            <a:ext cx="5622925" cy="659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内容占位符 2"/>
          <p:cNvSpPr>
            <a:spLocks noGrp="1"/>
          </p:cNvSpPr>
          <p:nvPr/>
        </p:nvSpPr>
        <p:spPr>
          <a:xfrm>
            <a:off x="6374130" y="1472565"/>
            <a:ext cx="5483225" cy="43516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altLang="zh-CN"/>
              <a:t>python</a:t>
            </a:r>
            <a:r>
              <a:rPr lang="zh-CN" altLang="en-US"/>
              <a:t>及</a:t>
            </a:r>
            <a:r>
              <a:rPr lang="en-US" altLang="zh-CN"/>
              <a:t>python</a:t>
            </a:r>
            <a:r>
              <a:rPr lang="zh-CN" altLang="en-US"/>
              <a:t>哲学</a:t>
            </a:r>
            <a:endParaRPr lang="zh-CN" altLang="en-US"/>
          </a:p>
          <a:p>
            <a:pPr marL="514350" indent="-514350">
              <a:lnSpc>
                <a:spcPct val="150000"/>
              </a:lnSpc>
              <a:buFont typeface="+mj-lt"/>
              <a:buAutoNum type="arabicPeriod"/>
            </a:pPr>
            <a:r>
              <a:rPr lang="en-US" altLang="zh-CN"/>
              <a:t>jupyter</a:t>
            </a:r>
            <a:r>
              <a:rPr lang="zh-CN" altLang="en-US"/>
              <a:t>及文学编程思想</a:t>
            </a:r>
            <a:endParaRPr lang="zh-CN" altLang="en-US"/>
          </a:p>
          <a:p>
            <a:pPr marL="514350" indent="-514350">
              <a:lnSpc>
                <a:spcPct val="150000"/>
              </a:lnSpc>
              <a:buFont typeface="+mj-lt"/>
              <a:buAutoNum type="arabicPeriod"/>
            </a:pPr>
            <a:r>
              <a:rPr lang="en-US" altLang="zh-CN"/>
              <a:t>pandas</a:t>
            </a:r>
            <a:r>
              <a:rPr lang="zh-CN" altLang="en-US"/>
              <a:t>概念及数据结构</a:t>
            </a:r>
            <a:endParaRPr lang="zh-CN" altLang="en-US"/>
          </a:p>
          <a:p>
            <a:pPr marL="514350" indent="-514350">
              <a:lnSpc>
                <a:spcPct val="150000"/>
              </a:lnSpc>
              <a:buFont typeface="+mj-lt"/>
              <a:buAutoNum type="arabicPeriod"/>
            </a:pPr>
            <a:r>
              <a:rPr lang="zh-CN" altLang="en-US">
                <a:sym typeface="+mn-ea"/>
              </a:rPr>
              <a:t>动手学：</a:t>
            </a:r>
            <a:r>
              <a:rPr lang="en-US" altLang="zh-CN">
                <a:sym typeface="+mn-ea"/>
              </a:rPr>
              <a:t>pandas</a:t>
            </a:r>
            <a:r>
              <a:rPr lang="zh-CN" altLang="en-US">
                <a:sym typeface="+mn-ea"/>
              </a:rPr>
              <a:t>常用功能</a:t>
            </a:r>
            <a:endParaRPr lang="zh-CN" altLang="en-US"/>
          </a:p>
          <a:p>
            <a:pPr marL="514350" indent="-514350">
              <a:lnSpc>
                <a:spcPct val="150000"/>
              </a:lnSpc>
              <a:buFont typeface="+mj-lt"/>
              <a:buAutoNum type="arabicPeriod"/>
            </a:pPr>
            <a:r>
              <a:rPr lang="zh-CN" altLang="en-US">
                <a:sym typeface="+mn-ea"/>
              </a:rPr>
              <a:t>动手学：真实数据分析案例</a:t>
            </a:r>
            <a:endParaRPr lang="zh-CN" altLang="en-US"/>
          </a:p>
        </p:txBody>
      </p:sp>
      <p:sp>
        <p:nvSpPr>
          <p:cNvPr id="7" name="标题 5"/>
          <p:cNvSpPr>
            <a:spLocks noGrp="1"/>
          </p:cNvSpPr>
          <p:nvPr/>
        </p:nvSpPr>
        <p:spPr>
          <a:xfrm>
            <a:off x="483870" y="238760"/>
            <a:ext cx="9144000" cy="1454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900">
                <a:solidFill>
                  <a:schemeClr val="tx1"/>
                </a:solidFill>
              </a:rPr>
              <a:t>		</a:t>
            </a:r>
            <a:r>
              <a:rPr lang="zh-CN" altLang="en-US" b="1">
                <a:solidFill>
                  <a:schemeClr val="tx1"/>
                </a:solidFill>
              </a:rPr>
              <a:t>数据分析</a:t>
            </a:r>
            <a:r>
              <a:rPr lang="zh-CN" altLang="en-US" b="1">
                <a:sym typeface="+mn-ea"/>
              </a:rPr>
              <a:t>无门槛快速上手</a:t>
            </a:r>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15035" y="645160"/>
            <a:ext cx="9554845" cy="1198880"/>
          </a:xfrm>
          <a:prstGeom prst="rect">
            <a:avLst/>
          </a:prstGeom>
          <a:noFill/>
        </p:spPr>
        <p:txBody>
          <a:bodyPr wrap="square" rtlCol="0" anchor="t">
            <a:spAutoFit/>
          </a:bodyPr>
          <a:p>
            <a:r>
              <a:rPr lang="zh-CN" altLang="en-US"/>
              <a:t>- 使用预置环境和预置数据，无需编程基础，可以直接上手，满足一个统计需求</a:t>
            </a:r>
            <a:endParaRPr lang="zh-CN" altLang="en-US"/>
          </a:p>
          <a:p>
            <a:r>
              <a:rPr lang="zh-CN" altLang="en-US"/>
              <a:t>    - 1、统计每个科室不同性别的人数，平均年龄，最大年龄、最小年龄</a:t>
            </a:r>
            <a:endParaRPr lang="zh-CN" altLang="en-US"/>
          </a:p>
          <a:p>
            <a:r>
              <a:rPr lang="zh-CN" altLang="en-US"/>
              <a:t>    - 2、统计每个科</a:t>
            </a:r>
            <a:r>
              <a:rPr lang="zh-CN" altLang="en-US">
                <a:sym typeface="+mn-ea"/>
              </a:rPr>
              <a:t>室不同性别的</a:t>
            </a:r>
            <a:r>
              <a:rPr lang="zh-CN" altLang="en-US"/>
              <a:t>VTE高危人数、VTE高危占比</a:t>
            </a:r>
            <a:endParaRPr lang="zh-CN" altLang="en-US"/>
          </a:p>
          <a:p>
            <a:r>
              <a:rPr lang="zh-CN" altLang="en-US"/>
              <a:t>    - 3、数据合并，按下列表格输出结果</a:t>
            </a:r>
            <a:endParaRPr lang="zh-CN" altLang="en-US"/>
          </a:p>
        </p:txBody>
      </p:sp>
      <p:pic>
        <p:nvPicPr>
          <p:cNvPr id="3" name="图片 2"/>
          <p:cNvPicPr>
            <a:picLocks noChangeAspect="1"/>
          </p:cNvPicPr>
          <p:nvPr/>
        </p:nvPicPr>
        <p:blipFill>
          <a:blip r:embed="rId1"/>
          <a:stretch>
            <a:fillRect/>
          </a:stretch>
        </p:blipFill>
        <p:spPr>
          <a:xfrm>
            <a:off x="0" y="2120900"/>
            <a:ext cx="4634865" cy="4737100"/>
          </a:xfrm>
          <a:prstGeom prst="rect">
            <a:avLst/>
          </a:prstGeom>
        </p:spPr>
      </p:pic>
      <p:pic>
        <p:nvPicPr>
          <p:cNvPr id="5" name="图片 4"/>
          <p:cNvPicPr>
            <a:picLocks noChangeAspect="1"/>
          </p:cNvPicPr>
          <p:nvPr/>
        </p:nvPicPr>
        <p:blipFill>
          <a:blip r:embed="rId2"/>
          <a:srcRect/>
          <a:stretch>
            <a:fillRect/>
          </a:stretch>
        </p:blipFill>
        <p:spPr>
          <a:xfrm>
            <a:off x="5751830" y="3048000"/>
            <a:ext cx="10058400" cy="3294563"/>
          </a:xfrm>
          <a:prstGeom prst="rect">
            <a:avLst/>
          </a:prstGeom>
        </p:spPr>
      </p:pic>
      <p:sp>
        <p:nvSpPr>
          <p:cNvPr id="6" name="右箭头 5"/>
          <p:cNvSpPr/>
          <p:nvPr/>
        </p:nvSpPr>
        <p:spPr>
          <a:xfrm>
            <a:off x="4812030" y="3651250"/>
            <a:ext cx="939800" cy="16764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81494" y="2214647"/>
            <a:ext cx="6267425" cy="3490247"/>
          </a:xfrm>
          <a:prstGeom prst="rect">
            <a:avLst/>
          </a:prstGeom>
        </p:spPr>
      </p:pic>
      <p:sp>
        <p:nvSpPr>
          <p:cNvPr id="31" name="文本框 30"/>
          <p:cNvSpPr txBox="1"/>
          <p:nvPr/>
        </p:nvSpPr>
        <p:spPr>
          <a:xfrm>
            <a:off x="1519965" y="3534206"/>
            <a:ext cx="134115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142938"/>
                </a:solidFill>
                <a:effectLst/>
                <a:uLnTx/>
                <a:uFillTx/>
                <a:latin typeface="微软雅黑" panose="020B0503020204020204" charset="-122"/>
                <a:ea typeface="微软雅黑" panose="020B0503020204020204" charset="-122"/>
                <a:cs typeface="+mn-cs"/>
              </a:rPr>
              <a:t>目录</a:t>
            </a:r>
            <a:endParaRPr kumimoji="0" lang="en-US" altLang="zh-CN" sz="4400" b="1" i="0" u="none" strike="noStrike" kern="1200" cap="none" spc="0" normalizeH="0" baseline="0" noProof="0" dirty="0">
              <a:ln>
                <a:noFill/>
              </a:ln>
              <a:solidFill>
                <a:srgbClr val="142938"/>
              </a:solidFill>
              <a:effectLst/>
              <a:uLnTx/>
              <a:uFillTx/>
              <a:latin typeface="微软雅黑" panose="020B0503020204020204" charset="-122"/>
              <a:ea typeface="微软雅黑" panose="020B0503020204020204" charset="-122"/>
              <a:cs typeface="+mn-cs"/>
            </a:endParaRPr>
          </a:p>
        </p:txBody>
      </p:sp>
      <p:sp>
        <p:nvSpPr>
          <p:cNvPr id="3" name="内容占位符 2"/>
          <p:cNvSpPr>
            <a:spLocks noGrp="1"/>
          </p:cNvSpPr>
          <p:nvPr/>
        </p:nvSpPr>
        <p:spPr>
          <a:xfrm>
            <a:off x="6374130" y="1472565"/>
            <a:ext cx="5483225" cy="43516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altLang="zh-CN"/>
              <a:t>python</a:t>
            </a:r>
            <a:r>
              <a:rPr lang="zh-CN" altLang="en-US"/>
              <a:t>及</a:t>
            </a:r>
            <a:r>
              <a:rPr lang="en-US" altLang="zh-CN"/>
              <a:t>python</a:t>
            </a:r>
            <a:r>
              <a:rPr lang="zh-CN" altLang="en-US"/>
              <a:t>哲学</a:t>
            </a:r>
            <a:endParaRPr lang="zh-CN" altLang="en-US"/>
          </a:p>
          <a:p>
            <a:pPr marL="514350" indent="-514350">
              <a:lnSpc>
                <a:spcPct val="150000"/>
              </a:lnSpc>
              <a:buFont typeface="+mj-lt"/>
              <a:buAutoNum type="arabicPeriod"/>
            </a:pPr>
            <a:r>
              <a:rPr lang="en-US" altLang="zh-CN"/>
              <a:t>jupyter</a:t>
            </a:r>
            <a:r>
              <a:rPr lang="zh-CN" altLang="en-US"/>
              <a:t>及文学编程思想</a:t>
            </a:r>
            <a:endParaRPr lang="zh-CN" altLang="en-US"/>
          </a:p>
          <a:p>
            <a:pPr marL="514350" indent="-514350">
              <a:lnSpc>
                <a:spcPct val="150000"/>
              </a:lnSpc>
              <a:buFont typeface="+mj-lt"/>
              <a:buAutoNum type="arabicPeriod"/>
            </a:pPr>
            <a:r>
              <a:rPr lang="en-US" altLang="zh-CN"/>
              <a:t>pandas</a:t>
            </a:r>
            <a:r>
              <a:rPr lang="zh-CN" altLang="en-US"/>
              <a:t>概念及数据结构</a:t>
            </a:r>
            <a:endParaRPr lang="zh-CN" altLang="en-US"/>
          </a:p>
          <a:p>
            <a:pPr marL="514350" indent="-514350">
              <a:lnSpc>
                <a:spcPct val="150000"/>
              </a:lnSpc>
              <a:buFont typeface="+mj-lt"/>
              <a:buAutoNum type="arabicPeriod"/>
            </a:pPr>
            <a:r>
              <a:rPr lang="zh-CN" altLang="en-US">
                <a:sym typeface="+mn-ea"/>
              </a:rPr>
              <a:t>动手学：</a:t>
            </a:r>
            <a:r>
              <a:rPr lang="en-US" altLang="zh-CN">
                <a:sym typeface="+mn-ea"/>
              </a:rPr>
              <a:t>pandas</a:t>
            </a:r>
            <a:r>
              <a:rPr lang="zh-CN" altLang="en-US">
                <a:sym typeface="+mn-ea"/>
              </a:rPr>
              <a:t>常用功能</a:t>
            </a:r>
            <a:endParaRPr lang="zh-CN" altLang="en-US"/>
          </a:p>
          <a:p>
            <a:pPr marL="514350" indent="-514350">
              <a:lnSpc>
                <a:spcPct val="150000"/>
              </a:lnSpc>
              <a:buFont typeface="+mj-lt"/>
              <a:buAutoNum type="arabicPeriod"/>
            </a:pPr>
            <a:r>
              <a:rPr lang="zh-CN" altLang="en-US">
                <a:sym typeface="+mn-ea"/>
              </a:rPr>
              <a:t>动手学：真实数据分析案例</a:t>
            </a:r>
            <a:endParaRPr lang="zh-CN" altLang="en-US"/>
          </a:p>
        </p:txBody>
      </p:sp>
      <p:sp>
        <p:nvSpPr>
          <p:cNvPr id="7" name="标题 5"/>
          <p:cNvSpPr>
            <a:spLocks noGrp="1"/>
          </p:cNvSpPr>
          <p:nvPr/>
        </p:nvSpPr>
        <p:spPr>
          <a:xfrm>
            <a:off x="483870" y="238760"/>
            <a:ext cx="9144000" cy="1454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900">
                <a:solidFill>
                  <a:schemeClr val="tx1"/>
                </a:solidFill>
              </a:rPr>
              <a:t>		</a:t>
            </a:r>
            <a:r>
              <a:rPr lang="zh-CN" altLang="en-US" b="1">
                <a:solidFill>
                  <a:schemeClr val="tx1"/>
                </a:solidFill>
              </a:rPr>
              <a:t>数据分析</a:t>
            </a:r>
            <a:r>
              <a:rPr lang="zh-CN" altLang="en-US" b="1">
                <a:sym typeface="+mn-ea"/>
              </a:rPr>
              <a:t>无门槛快速上手</a:t>
            </a:r>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553" name="组 1"/>
          <p:cNvGrpSpPr/>
          <p:nvPr/>
        </p:nvGrpSpPr>
        <p:grpSpPr>
          <a:xfrm>
            <a:off x="146368" y="0"/>
            <a:ext cx="12188825" cy="6858000"/>
            <a:chOff x="108919" y="0"/>
            <a:chExt cx="9143244" cy="5144599"/>
          </a:xfrm>
        </p:grpSpPr>
        <p:pic>
          <p:nvPicPr>
            <p:cNvPr id="23554" name="图片 30"/>
            <p:cNvPicPr>
              <a:picLocks noChangeAspect="1"/>
            </p:cNvPicPr>
            <p:nvPr/>
          </p:nvPicPr>
          <p:blipFill>
            <a:blip r:embed="rId1"/>
            <a:stretch>
              <a:fillRect/>
            </a:stretch>
          </p:blipFill>
          <p:spPr>
            <a:xfrm>
              <a:off x="108919" y="0"/>
              <a:ext cx="9143244" cy="5144599"/>
            </a:xfrm>
            <a:prstGeom prst="rect">
              <a:avLst/>
            </a:prstGeom>
            <a:noFill/>
            <a:ln w="9525">
              <a:noFill/>
            </a:ln>
          </p:spPr>
        </p:pic>
        <p:sp>
          <p:nvSpPr>
            <p:cNvPr id="23555" name="文本框 3"/>
            <p:cNvSpPr txBox="1"/>
            <p:nvPr/>
          </p:nvSpPr>
          <p:spPr>
            <a:xfrm>
              <a:off x="4907164" y="2359846"/>
              <a:ext cx="4048037" cy="882203"/>
            </a:xfrm>
            <a:prstGeom prst="rect">
              <a:avLst/>
            </a:prstGeom>
            <a:noFill/>
            <a:ln w="9525">
              <a:noFill/>
            </a:ln>
          </p:spPr>
          <p:txBody>
            <a:bodyPr wrap="square" lIns="68580" tIns="34290" rIns="68580" bIns="34290" anchor="t">
              <a:spAutoFit/>
            </a:bodyPr>
            <a:p>
              <a:pPr>
                <a:lnSpc>
                  <a:spcPct val="150000"/>
                </a:lnSpc>
              </a:pPr>
              <a:r>
                <a:rPr lang="zh-CN" altLang="en-US" sz="4800" dirty="0">
                  <a:solidFill>
                    <a:schemeClr val="bg1"/>
                  </a:solidFill>
                  <a:latin typeface="微软雅黑" panose="020B0503020204020204" charset="-122"/>
                  <a:ea typeface="微软雅黑" panose="020B0503020204020204" charset="-122"/>
                </a:rPr>
                <a:t>谢 谢！</a:t>
              </a:r>
              <a:endParaRPr lang="zh-CN" altLang="en-US" sz="4800" dirty="0">
                <a:solidFill>
                  <a:schemeClr val="bg1"/>
                </a:solidFill>
                <a:latin typeface="微软雅黑" panose="020B0503020204020204" charset="-122"/>
                <a:ea typeface="微软雅黑" panose="020B0503020204020204"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901700" y="446405"/>
            <a:ext cx="8846820" cy="4905375"/>
          </a:xfrm>
        </p:spPr>
        <p:txBody>
          <a:bodyPr>
            <a:normAutofit/>
          </a:bodyPr>
          <a:p>
            <a:pPr marL="0" indent="0">
              <a:lnSpc>
                <a:spcPct val="150000"/>
              </a:lnSpc>
              <a:buNone/>
            </a:pPr>
            <a:r>
              <a:rPr lang="zh-CN" sz="3000">
                <a:latin typeface="微软雅黑" panose="020B0503020204020204" charset="-122"/>
                <a:ea typeface="微软雅黑" panose="020B0503020204020204" charset="-122"/>
                <a:cs typeface="微软雅黑" panose="020B0503020204020204" charset="-122"/>
              </a:rPr>
              <a:t>Life is short, You need Python</a:t>
            </a:r>
            <a:endParaRPr lang="zh-CN" sz="3000">
              <a:latin typeface="微软雅黑" panose="020B0503020204020204" charset="-122"/>
              <a:ea typeface="微软雅黑" panose="020B0503020204020204" charset="-122"/>
              <a:cs typeface="微软雅黑" panose="020B0503020204020204" charset="-122"/>
            </a:endParaRPr>
          </a:p>
          <a:p>
            <a:pPr marL="0" indent="0">
              <a:lnSpc>
                <a:spcPct val="150000"/>
              </a:lnSpc>
              <a:buNone/>
            </a:pPr>
            <a:r>
              <a:rPr lang="zh-CN" sz="3000">
                <a:latin typeface="微软雅黑" panose="020B0503020204020204" charset="-122"/>
                <a:ea typeface="微软雅黑" panose="020B0503020204020204" charset="-122"/>
                <a:cs typeface="微软雅黑" panose="020B0503020204020204" charset="-122"/>
              </a:rPr>
              <a:t>人生苦短，我用</a:t>
            </a:r>
            <a:r>
              <a:rPr lang="en-US" altLang="zh-CN" sz="3000">
                <a:latin typeface="微软雅黑" panose="020B0503020204020204" charset="-122"/>
                <a:ea typeface="微软雅黑" panose="020B0503020204020204" charset="-122"/>
                <a:cs typeface="微软雅黑" panose="020B0503020204020204" charset="-122"/>
              </a:rPr>
              <a:t>python </a:t>
            </a:r>
            <a:endParaRPr lang="en-US" altLang="zh-CN" sz="3000">
              <a:latin typeface="微软雅黑" panose="020B0503020204020204" charset="-122"/>
              <a:ea typeface="微软雅黑" panose="020B0503020204020204" charset="-122"/>
              <a:cs typeface="微软雅黑" panose="020B0503020204020204" charset="-122"/>
            </a:endParaRPr>
          </a:p>
          <a:p>
            <a:pPr marL="0" indent="0">
              <a:lnSpc>
                <a:spcPct val="150000"/>
              </a:lnSpc>
              <a:buNone/>
            </a:pPr>
            <a:r>
              <a:rPr lang="en-US" altLang="zh-CN" sz="3000">
                <a:latin typeface="微软雅黑" panose="020B0503020204020204" charset="-122"/>
                <a:ea typeface="微软雅黑" panose="020B0503020204020204" charset="-122"/>
                <a:cs typeface="微软雅黑" panose="020B0503020204020204" charset="-122"/>
              </a:rPr>
              <a:t>          -- </a:t>
            </a:r>
            <a:r>
              <a:rPr lang="zh-CN" sz="3000">
                <a:latin typeface="微软雅黑" panose="020B0503020204020204" charset="-122"/>
                <a:ea typeface="微软雅黑" panose="020B0503020204020204" charset="-122"/>
                <a:cs typeface="微软雅黑" panose="020B0503020204020204" charset="-122"/>
                <a:sym typeface="+mn-ea"/>
              </a:rPr>
              <a:t>Bruce Eckel</a:t>
            </a:r>
            <a:endParaRPr sz="3000">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1727835" y="2832100"/>
            <a:ext cx="2796540" cy="3464560"/>
          </a:xfrm>
          <a:prstGeom prst="rect">
            <a:avLst/>
          </a:prstGeom>
        </p:spPr>
      </p:pic>
      <p:pic>
        <p:nvPicPr>
          <p:cNvPr id="10" name="图片 9"/>
          <p:cNvPicPr>
            <a:picLocks noChangeAspect="1"/>
          </p:cNvPicPr>
          <p:nvPr/>
        </p:nvPicPr>
        <p:blipFill>
          <a:blip r:embed="rId2"/>
          <a:stretch>
            <a:fillRect/>
          </a:stretch>
        </p:blipFill>
        <p:spPr>
          <a:xfrm>
            <a:off x="5894705" y="2129155"/>
            <a:ext cx="6297295" cy="4646295"/>
          </a:xfrm>
          <a:prstGeom prst="rect">
            <a:avLst/>
          </a:prstGeom>
        </p:spPr>
      </p:pic>
      <p:sp>
        <p:nvSpPr>
          <p:cNvPr id="12" name="文本框 11"/>
          <p:cNvSpPr txBox="1"/>
          <p:nvPr/>
        </p:nvSpPr>
        <p:spPr>
          <a:xfrm>
            <a:off x="2270760" y="6407150"/>
            <a:ext cx="1554480" cy="368300"/>
          </a:xfrm>
          <a:prstGeom prst="rect">
            <a:avLst/>
          </a:prstGeom>
          <a:noFill/>
        </p:spPr>
        <p:txBody>
          <a:bodyPr wrap="none" rtlCol="0" anchor="t">
            <a:spAutoFit/>
          </a:bodyPr>
          <a:p>
            <a:r>
              <a:rPr lang="zh-CN">
                <a:latin typeface="微软雅黑" panose="020B0503020204020204" charset="-122"/>
                <a:ea typeface="微软雅黑" panose="020B0503020204020204" charset="-122"/>
                <a:cs typeface="微软雅黑" panose="020B0503020204020204" charset="-122"/>
                <a:sym typeface="+mn-ea"/>
              </a:rPr>
              <a:t>布鲁斯埃克尔</a:t>
            </a: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内容占位符 7"/>
          <p:cNvPicPr>
            <a:picLocks noChangeAspect="1"/>
          </p:cNvPicPr>
          <p:nvPr>
            <p:ph idx="1"/>
          </p:nvPr>
        </p:nvPicPr>
        <p:blipFill>
          <a:blip r:embed="rId1"/>
          <a:stretch>
            <a:fillRect/>
          </a:stretch>
        </p:blipFill>
        <p:spPr>
          <a:xfrm>
            <a:off x="6173470" y="2988310"/>
            <a:ext cx="6018530" cy="4192270"/>
          </a:xfrm>
          <a:prstGeom prst="rect">
            <a:avLst/>
          </a:prstGeom>
        </p:spPr>
      </p:pic>
      <p:pic>
        <p:nvPicPr>
          <p:cNvPr id="5" name="图片 4"/>
          <p:cNvPicPr>
            <a:picLocks noChangeAspect="1"/>
          </p:cNvPicPr>
          <p:nvPr/>
        </p:nvPicPr>
        <p:blipFill>
          <a:blip r:embed="rId2"/>
          <a:stretch>
            <a:fillRect/>
          </a:stretch>
        </p:blipFill>
        <p:spPr>
          <a:xfrm>
            <a:off x="162560" y="269240"/>
            <a:ext cx="11503660" cy="2893060"/>
          </a:xfrm>
          <a:prstGeom prst="rect">
            <a:avLst/>
          </a:prstGeom>
        </p:spPr>
      </p:pic>
      <p:pic>
        <p:nvPicPr>
          <p:cNvPr id="7" name="图片 6"/>
          <p:cNvPicPr>
            <a:picLocks noChangeAspect="1"/>
          </p:cNvPicPr>
          <p:nvPr/>
        </p:nvPicPr>
        <p:blipFill>
          <a:blip r:embed="rId3"/>
          <a:stretch>
            <a:fillRect/>
          </a:stretch>
        </p:blipFill>
        <p:spPr>
          <a:xfrm>
            <a:off x="162560" y="3162300"/>
            <a:ext cx="6018530" cy="35471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Python</a:t>
            </a:r>
            <a:r>
              <a:rPr lang="zh-CN" altLang="en-US">
                <a:sym typeface="+mn-ea"/>
              </a:rPr>
              <a:t>介绍</a:t>
            </a:r>
            <a:endParaRPr lang="zh-CN" altLang="en-US">
              <a:sym typeface="+mn-ea"/>
            </a:endParaRPr>
          </a:p>
        </p:txBody>
      </p:sp>
      <p:sp>
        <p:nvSpPr>
          <p:cNvPr id="3" name="内容占位符 2"/>
          <p:cNvSpPr>
            <a:spLocks noGrp="1"/>
          </p:cNvSpPr>
          <p:nvPr>
            <p:ph idx="1"/>
          </p:nvPr>
        </p:nvSpPr>
        <p:spPr>
          <a:xfrm>
            <a:off x="589915" y="1691005"/>
            <a:ext cx="8846820" cy="4905375"/>
          </a:xfrm>
        </p:spPr>
        <p:txBody>
          <a:bodyPr>
            <a:normAutofit fontScale="50000"/>
          </a:bodyPr>
          <a:p>
            <a:pPr marL="0" indent="0">
              <a:lnSpc>
                <a:spcPct val="150000"/>
              </a:lnSpc>
              <a:buNone/>
            </a:pPr>
            <a:r>
              <a:rPr lang="en-US" sz="3000">
                <a:latin typeface="微软雅黑" panose="020B0503020204020204" charset="-122"/>
                <a:ea typeface="微软雅黑" panose="020B0503020204020204" charset="-122"/>
                <a:cs typeface="微软雅黑" panose="020B0503020204020204" charset="-122"/>
              </a:rPr>
              <a:t>- </a:t>
            </a:r>
            <a:r>
              <a:rPr sz="3000">
                <a:latin typeface="微软雅黑" panose="020B0503020204020204" charset="-122"/>
                <a:ea typeface="微软雅黑" panose="020B0503020204020204" charset="-122"/>
                <a:cs typeface="微软雅黑" panose="020B0503020204020204" charset="-122"/>
              </a:rPr>
              <a:t>Python 的</a:t>
            </a:r>
            <a:r>
              <a:rPr lang="zh-CN" sz="3000">
                <a:latin typeface="微软雅黑" panose="020B0503020204020204" charset="-122"/>
                <a:ea typeface="微软雅黑" panose="020B0503020204020204" charset="-122"/>
                <a:cs typeface="微软雅黑" panose="020B0503020204020204" charset="-122"/>
              </a:rPr>
              <a:t>发明</a:t>
            </a:r>
            <a:r>
              <a:rPr sz="3000">
                <a:latin typeface="微软雅黑" panose="020B0503020204020204" charset="-122"/>
                <a:ea typeface="微软雅黑" panose="020B0503020204020204" charset="-122"/>
                <a:cs typeface="微软雅黑" panose="020B0503020204020204" charset="-122"/>
              </a:rPr>
              <a:t>人为荷兰人 吉多 · 范罗苏姆（Guido van Rossum）</a:t>
            </a:r>
            <a:r>
              <a:rPr lang="zh-CN" sz="3000">
                <a:latin typeface="微软雅黑" panose="020B0503020204020204" charset="-122"/>
                <a:ea typeface="微软雅黑" panose="020B0503020204020204" charset="-122"/>
                <a:cs typeface="微软雅黑" panose="020B0503020204020204" charset="-122"/>
              </a:rPr>
              <a:t>（</a:t>
            </a:r>
            <a:r>
              <a:rPr lang="en-US" altLang="zh-CN" sz="3000">
                <a:latin typeface="微软雅黑" panose="020B0503020204020204" charset="-122"/>
                <a:ea typeface="微软雅黑" panose="020B0503020204020204" charset="-122"/>
                <a:cs typeface="微软雅黑" panose="020B0503020204020204" charset="-122"/>
              </a:rPr>
              <a:t>1956</a:t>
            </a:r>
            <a:r>
              <a:rPr lang="zh-CN" altLang="en-US" sz="3000">
                <a:latin typeface="微软雅黑" panose="020B0503020204020204" charset="-122"/>
                <a:ea typeface="微软雅黑" panose="020B0503020204020204" charset="-122"/>
                <a:cs typeface="微软雅黑" panose="020B0503020204020204" charset="-122"/>
              </a:rPr>
              <a:t>年</a:t>
            </a:r>
            <a:r>
              <a:rPr lang="zh-CN" sz="3000">
                <a:latin typeface="微软雅黑" panose="020B0503020204020204" charset="-122"/>
                <a:ea typeface="微软雅黑" panose="020B0503020204020204" charset="-122"/>
                <a:cs typeface="微软雅黑" panose="020B0503020204020204" charset="-122"/>
              </a:rPr>
              <a:t>）</a:t>
            </a:r>
            <a:r>
              <a:rPr sz="3000">
                <a:latin typeface="微软雅黑" panose="020B0503020204020204" charset="-122"/>
                <a:ea typeface="微软雅黑" panose="020B0503020204020204" charset="-122"/>
                <a:cs typeface="微软雅黑" panose="020B0503020204020204" charset="-122"/>
              </a:rPr>
              <a:t>，（34岁）1989年圣诞节开始了Python语言的编写 ，1991 年</a:t>
            </a:r>
            <a:r>
              <a:rPr lang="zh-CN" sz="3000">
                <a:latin typeface="微软雅黑" panose="020B0503020204020204" charset="-122"/>
                <a:ea typeface="微软雅黑" panose="020B0503020204020204" charset="-122"/>
                <a:cs typeface="微软雅黑" panose="020B0503020204020204" charset="-122"/>
              </a:rPr>
              <a:t>首次向世界发布了 Python 0.9 代码。</a:t>
            </a:r>
            <a:endParaRPr lang="zh-CN" sz="3000">
              <a:latin typeface="微软雅黑" panose="020B0503020204020204" charset="-122"/>
              <a:ea typeface="微软雅黑" panose="020B0503020204020204" charset="-122"/>
              <a:cs typeface="微软雅黑" panose="020B0503020204020204" charset="-122"/>
            </a:endParaRPr>
          </a:p>
          <a:p>
            <a:pPr marL="0" indent="0">
              <a:lnSpc>
                <a:spcPct val="150000"/>
              </a:lnSpc>
              <a:buNone/>
            </a:pPr>
            <a:r>
              <a:rPr lang="en-US" sz="3000">
                <a:latin typeface="微软雅黑" panose="020B0503020204020204" charset="-122"/>
                <a:ea typeface="微软雅黑" panose="020B0503020204020204" charset="-122"/>
                <a:cs typeface="微软雅黑" panose="020B0503020204020204" charset="-122"/>
                <a:sym typeface="+mn-ea"/>
              </a:rPr>
              <a:t>- </a:t>
            </a:r>
            <a:r>
              <a:rPr sz="3000">
                <a:latin typeface="微软雅黑" panose="020B0503020204020204" charset="-122"/>
                <a:ea typeface="微软雅黑" panose="020B0503020204020204" charset="-122"/>
                <a:cs typeface="微软雅黑" panose="020B0503020204020204" charset="-122"/>
                <a:sym typeface="+mn-ea"/>
              </a:rPr>
              <a:t>发音：美音 ['paɪθɑn]   英音 ['paɪθ(ə)n]    中音 [派森] 或 [派桑]</a:t>
            </a:r>
            <a:endParaRPr lang="zh-CN" sz="3000">
              <a:latin typeface="微软雅黑" panose="020B0503020204020204" charset="-122"/>
              <a:ea typeface="微软雅黑" panose="020B0503020204020204" charset="-122"/>
              <a:cs typeface="微软雅黑" panose="020B0503020204020204" charset="-122"/>
            </a:endParaRPr>
          </a:p>
          <a:p>
            <a:pPr marL="0" indent="0">
              <a:lnSpc>
                <a:spcPct val="150000"/>
              </a:lnSpc>
              <a:buNone/>
            </a:pPr>
            <a:r>
              <a:rPr sz="3000">
                <a:latin typeface="微软雅黑" panose="020B0503020204020204" charset="-122"/>
                <a:ea typeface="微软雅黑" panose="020B0503020204020204" charset="-122"/>
                <a:cs typeface="微软雅黑" panose="020B0503020204020204" charset="-122"/>
              </a:rPr>
              <a:t>- Python 本身是大蟒蛇的意思，但其创始人讲，名字来源1970年代英国首播的电视喜剧《蒙提·派森的飞行马戏团》（Monty Python's Flying Circus）。</a:t>
            </a:r>
            <a:endParaRPr sz="3000">
              <a:latin typeface="微软雅黑" panose="020B0503020204020204" charset="-122"/>
              <a:ea typeface="微软雅黑" panose="020B0503020204020204" charset="-122"/>
              <a:cs typeface="微软雅黑" panose="020B0503020204020204" charset="-122"/>
            </a:endParaRPr>
          </a:p>
          <a:p>
            <a:pPr marL="0" indent="0">
              <a:lnSpc>
                <a:spcPct val="150000"/>
              </a:lnSpc>
              <a:buNone/>
            </a:pPr>
            <a:r>
              <a:rPr sz="3000">
                <a:latin typeface="微软雅黑" panose="020B0503020204020204" charset="-122"/>
                <a:ea typeface="微软雅黑" panose="020B0503020204020204" charset="-122"/>
                <a:cs typeface="微软雅黑" panose="020B0503020204020204" charset="-122"/>
              </a:rPr>
              <a:t>- Python 语言的设计初衷，是为了创造一种简单易学、易于使用的编程语言</a:t>
            </a:r>
            <a:endParaRPr sz="3000">
              <a:latin typeface="微软雅黑" panose="020B0503020204020204" charset="-122"/>
              <a:ea typeface="微软雅黑" panose="020B0503020204020204" charset="-122"/>
              <a:cs typeface="微软雅黑" panose="020B0503020204020204" charset="-122"/>
            </a:endParaRPr>
          </a:p>
          <a:p>
            <a:pPr marL="0" indent="0">
              <a:lnSpc>
                <a:spcPct val="150000"/>
              </a:lnSpc>
              <a:buNone/>
            </a:pPr>
            <a:r>
              <a:rPr lang="en-US" sz="3000">
                <a:latin typeface="微软雅黑" panose="020B0503020204020204" charset="-122"/>
                <a:ea typeface="微软雅黑" panose="020B0503020204020204" charset="-122"/>
                <a:cs typeface="微软雅黑" panose="020B0503020204020204" charset="-122"/>
              </a:rPr>
              <a:t>- </a:t>
            </a:r>
            <a:r>
              <a:rPr sz="3000">
                <a:latin typeface="微软雅黑" panose="020B0503020204020204" charset="-122"/>
                <a:ea typeface="微软雅黑" panose="020B0503020204020204" charset="-122"/>
                <a:cs typeface="微软雅黑" panose="020B0503020204020204" charset="-122"/>
              </a:rPr>
              <a:t>但 Python 简约而不简单，优美而功能强大。以至于它的使用者越来越多，从学生扩展到程序员、专业技术人员、工程人员</a:t>
            </a:r>
            <a:r>
              <a:rPr lang="zh-CN" sz="3000">
                <a:latin typeface="微软雅黑" panose="020B0503020204020204" charset="-122"/>
                <a:ea typeface="微软雅黑" panose="020B0503020204020204" charset="-122"/>
                <a:cs typeface="微软雅黑" panose="020B0503020204020204" charset="-122"/>
              </a:rPr>
              <a:t>。</a:t>
            </a:r>
            <a:r>
              <a:rPr sz="3000">
                <a:latin typeface="微软雅黑" panose="020B0503020204020204" charset="-122"/>
                <a:ea typeface="微软雅黑" panose="020B0503020204020204" charset="-122"/>
                <a:cs typeface="微软雅黑" panose="020B0503020204020204" charset="-122"/>
              </a:rPr>
              <a:t>在机器学习、人工智能突飞猛进的今天，Python语言再次迸发出新的活力。全世界都在学习 Python，目前很多中小学都在开设Python课程。</a:t>
            </a:r>
            <a:endParaRPr sz="3000">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5293995" y="426085"/>
            <a:ext cx="1295400" cy="1168400"/>
          </a:xfrm>
          <a:prstGeom prst="rect">
            <a:avLst/>
          </a:prstGeom>
        </p:spPr>
      </p:pic>
      <p:pic>
        <p:nvPicPr>
          <p:cNvPr id="6" name="图片 5"/>
          <p:cNvPicPr>
            <a:picLocks noChangeAspect="1"/>
          </p:cNvPicPr>
          <p:nvPr/>
        </p:nvPicPr>
        <p:blipFill>
          <a:blip r:embed="rId2"/>
          <a:stretch>
            <a:fillRect/>
          </a:stretch>
        </p:blipFill>
        <p:spPr>
          <a:xfrm>
            <a:off x="9764395" y="229235"/>
            <a:ext cx="2058035" cy="1561465"/>
          </a:xfrm>
          <a:prstGeom prst="rect">
            <a:avLst/>
          </a:prstGeom>
        </p:spPr>
      </p:pic>
      <p:pic>
        <p:nvPicPr>
          <p:cNvPr id="7" name="图片 6"/>
          <p:cNvPicPr>
            <a:picLocks noChangeAspect="1"/>
          </p:cNvPicPr>
          <p:nvPr/>
        </p:nvPicPr>
        <p:blipFill>
          <a:blip r:embed="rId3"/>
          <a:stretch>
            <a:fillRect/>
          </a:stretch>
        </p:blipFill>
        <p:spPr>
          <a:xfrm>
            <a:off x="7553325" y="426085"/>
            <a:ext cx="1071880" cy="1071880"/>
          </a:xfrm>
          <a:prstGeom prst="rect">
            <a:avLst/>
          </a:prstGeom>
        </p:spPr>
      </p:pic>
      <p:pic>
        <p:nvPicPr>
          <p:cNvPr id="11" name="图片 10"/>
          <p:cNvPicPr>
            <a:picLocks noChangeAspect="1"/>
          </p:cNvPicPr>
          <p:nvPr/>
        </p:nvPicPr>
        <p:blipFill>
          <a:blip r:embed="rId4"/>
          <a:stretch>
            <a:fillRect/>
          </a:stretch>
        </p:blipFill>
        <p:spPr>
          <a:xfrm>
            <a:off x="9554845" y="2007235"/>
            <a:ext cx="2476500" cy="371538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1440" y="126365"/>
            <a:ext cx="10515600" cy="1325563"/>
          </a:xfrm>
        </p:spPr>
        <p:txBody>
          <a:bodyPr/>
          <a:p>
            <a:r>
              <a:rPr lang="en-US" altLang="zh-CN">
                <a:sym typeface="+mn-ea"/>
              </a:rPr>
              <a:t>python</a:t>
            </a:r>
            <a:r>
              <a:rPr lang="zh-CN" altLang="en-US">
                <a:sym typeface="+mn-ea"/>
              </a:rPr>
              <a:t>哲学</a:t>
            </a:r>
            <a:endParaRPr lang="zh-CN" altLang="en-US">
              <a:sym typeface="+mn-ea"/>
            </a:endParaRPr>
          </a:p>
        </p:txBody>
      </p:sp>
      <p:pic>
        <p:nvPicPr>
          <p:cNvPr id="6" name="图片 5"/>
          <p:cNvPicPr>
            <a:picLocks noChangeAspect="1"/>
          </p:cNvPicPr>
          <p:nvPr/>
        </p:nvPicPr>
        <p:blipFill>
          <a:blip r:embed="rId1"/>
          <a:stretch>
            <a:fillRect/>
          </a:stretch>
        </p:blipFill>
        <p:spPr>
          <a:xfrm>
            <a:off x="5956300" y="1363345"/>
            <a:ext cx="6435725" cy="5244465"/>
          </a:xfrm>
          <a:prstGeom prst="rect">
            <a:avLst/>
          </a:prstGeom>
        </p:spPr>
      </p:pic>
      <p:pic>
        <p:nvPicPr>
          <p:cNvPr id="7" name="图片 6"/>
          <p:cNvPicPr>
            <a:picLocks noChangeAspect="1"/>
          </p:cNvPicPr>
          <p:nvPr/>
        </p:nvPicPr>
        <p:blipFill>
          <a:blip r:embed="rId2"/>
          <a:stretch>
            <a:fillRect/>
          </a:stretch>
        </p:blipFill>
        <p:spPr>
          <a:xfrm>
            <a:off x="91440" y="1362710"/>
            <a:ext cx="5890895" cy="52451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126365"/>
            <a:ext cx="10515600" cy="1325563"/>
          </a:xfrm>
        </p:spPr>
        <p:txBody>
          <a:bodyPr/>
          <a:p>
            <a:r>
              <a:rPr>
                <a:sym typeface="+mn-ea"/>
              </a:rPr>
              <a:t>python的八荣八耻</a:t>
            </a:r>
            <a:endParaRPr>
              <a:sym typeface="+mn-ea"/>
            </a:endParaRPr>
          </a:p>
        </p:txBody>
      </p:sp>
      <p:sp>
        <p:nvSpPr>
          <p:cNvPr id="3" name="文本框 2"/>
          <p:cNvSpPr txBox="1"/>
          <p:nvPr/>
        </p:nvSpPr>
        <p:spPr>
          <a:xfrm>
            <a:off x="1807210" y="1313180"/>
            <a:ext cx="7738745" cy="5262245"/>
          </a:xfrm>
          <a:prstGeom prst="rect">
            <a:avLst/>
          </a:prstGeom>
          <a:noFill/>
        </p:spPr>
        <p:txBody>
          <a:bodyPr wrap="square" rtlCol="0" anchor="t">
            <a:spAutoFit/>
          </a:bodyPr>
          <a:p>
            <a:pPr>
              <a:lnSpc>
                <a:spcPct val="150000"/>
              </a:lnSpc>
            </a:pPr>
            <a:r>
              <a:rPr lang="zh-CN" altLang="en-US" sz="2800"/>
              <a:t>以动手实践为荣，以只看不练为耻。 </a:t>
            </a:r>
            <a:endParaRPr lang="zh-CN" altLang="en-US" sz="2800"/>
          </a:p>
          <a:p>
            <a:pPr>
              <a:lnSpc>
                <a:spcPct val="150000"/>
              </a:lnSpc>
            </a:pPr>
            <a:r>
              <a:rPr lang="zh-CN" altLang="en-US" sz="2800"/>
              <a:t>以打印日志为荣，以单步跟踪为耻。 </a:t>
            </a:r>
            <a:endParaRPr lang="zh-CN" altLang="en-US" sz="2800"/>
          </a:p>
          <a:p>
            <a:pPr>
              <a:lnSpc>
                <a:spcPct val="150000"/>
              </a:lnSpc>
            </a:pPr>
            <a:r>
              <a:rPr lang="zh-CN" altLang="en-US" sz="2800"/>
              <a:t>以空白分隔为荣，以制表分隔为耻。 </a:t>
            </a:r>
            <a:endParaRPr lang="zh-CN" altLang="en-US" sz="2800"/>
          </a:p>
          <a:p>
            <a:pPr>
              <a:lnSpc>
                <a:spcPct val="150000"/>
              </a:lnSpc>
            </a:pPr>
            <a:r>
              <a:rPr lang="zh-CN" altLang="en-US" sz="2800"/>
              <a:t>以单元测试为荣，以手工测试为耻。 </a:t>
            </a:r>
            <a:endParaRPr lang="zh-CN" altLang="en-US" sz="2800"/>
          </a:p>
          <a:p>
            <a:pPr>
              <a:lnSpc>
                <a:spcPct val="150000"/>
              </a:lnSpc>
            </a:pPr>
            <a:r>
              <a:rPr lang="zh-CN" altLang="en-US" sz="2800"/>
              <a:t>以代码重用为荣，以复制粘贴为耻。 </a:t>
            </a:r>
            <a:endParaRPr lang="zh-CN" altLang="en-US" sz="2800"/>
          </a:p>
          <a:p>
            <a:pPr>
              <a:lnSpc>
                <a:spcPct val="150000"/>
              </a:lnSpc>
            </a:pPr>
            <a:r>
              <a:rPr lang="zh-CN" altLang="en-US" sz="2800"/>
              <a:t>以多态应用为荣，以分支判断为耻。 </a:t>
            </a:r>
            <a:endParaRPr lang="zh-CN" altLang="en-US" sz="2800"/>
          </a:p>
          <a:p>
            <a:pPr>
              <a:lnSpc>
                <a:spcPct val="150000"/>
              </a:lnSpc>
            </a:pPr>
            <a:r>
              <a:rPr lang="zh-CN" altLang="en-US" sz="2800"/>
              <a:t> 以Pythonic为荣，以冗余拖沓为耻。 </a:t>
            </a:r>
            <a:endParaRPr lang="zh-CN" altLang="en-US" sz="2800"/>
          </a:p>
          <a:p>
            <a:pPr>
              <a:lnSpc>
                <a:spcPct val="150000"/>
              </a:lnSpc>
            </a:pPr>
            <a:r>
              <a:rPr lang="zh-CN" altLang="en-US" sz="2800"/>
              <a:t>以总结思考为荣，以不求甚解为耻。</a:t>
            </a:r>
            <a:endParaRPr lang="zh-CN" altLang="en-US" sz="2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81494" y="2214647"/>
            <a:ext cx="6267425" cy="3490247"/>
          </a:xfrm>
          <a:prstGeom prst="rect">
            <a:avLst/>
          </a:prstGeom>
        </p:spPr>
      </p:pic>
      <p:sp>
        <p:nvSpPr>
          <p:cNvPr id="31" name="文本框 30"/>
          <p:cNvSpPr txBox="1"/>
          <p:nvPr/>
        </p:nvSpPr>
        <p:spPr>
          <a:xfrm>
            <a:off x="1519965" y="3534206"/>
            <a:ext cx="134115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142938"/>
                </a:solidFill>
                <a:effectLst/>
                <a:uLnTx/>
                <a:uFillTx/>
                <a:latin typeface="微软雅黑" panose="020B0503020204020204" charset="-122"/>
                <a:ea typeface="微软雅黑" panose="020B0503020204020204" charset="-122"/>
                <a:cs typeface="+mn-cs"/>
              </a:rPr>
              <a:t>目录</a:t>
            </a:r>
            <a:endParaRPr kumimoji="0" lang="en-US" altLang="zh-CN" sz="4400" b="1" i="0" u="none" strike="noStrike" kern="1200" cap="none" spc="0" normalizeH="0" baseline="0" noProof="0" dirty="0">
              <a:ln>
                <a:noFill/>
              </a:ln>
              <a:solidFill>
                <a:srgbClr val="142938"/>
              </a:solidFill>
              <a:effectLst/>
              <a:uLnTx/>
              <a:uFillTx/>
              <a:latin typeface="微软雅黑" panose="020B0503020204020204" charset="-122"/>
              <a:ea typeface="微软雅黑" panose="020B0503020204020204" charset="-122"/>
              <a:cs typeface="+mn-cs"/>
            </a:endParaRPr>
          </a:p>
        </p:txBody>
      </p:sp>
      <p:sp>
        <p:nvSpPr>
          <p:cNvPr id="4" name="矩形 3"/>
          <p:cNvSpPr/>
          <p:nvPr/>
        </p:nvSpPr>
        <p:spPr>
          <a:xfrm>
            <a:off x="6234430" y="2277745"/>
            <a:ext cx="5622925" cy="659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内容占位符 2"/>
          <p:cNvSpPr>
            <a:spLocks noGrp="1"/>
          </p:cNvSpPr>
          <p:nvPr/>
        </p:nvSpPr>
        <p:spPr>
          <a:xfrm>
            <a:off x="6374130" y="1452245"/>
            <a:ext cx="5483225" cy="43516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altLang="zh-CN"/>
              <a:t>python</a:t>
            </a:r>
            <a:r>
              <a:rPr lang="zh-CN" altLang="en-US"/>
              <a:t>及</a:t>
            </a:r>
            <a:r>
              <a:rPr lang="en-US" altLang="zh-CN"/>
              <a:t>python</a:t>
            </a:r>
            <a:r>
              <a:rPr lang="zh-CN" altLang="en-US"/>
              <a:t>哲学</a:t>
            </a:r>
            <a:endParaRPr lang="zh-CN" altLang="en-US"/>
          </a:p>
          <a:p>
            <a:pPr marL="514350" indent="-514350">
              <a:lnSpc>
                <a:spcPct val="150000"/>
              </a:lnSpc>
              <a:buFont typeface="+mj-lt"/>
              <a:buAutoNum type="arabicPeriod"/>
            </a:pPr>
            <a:r>
              <a:rPr lang="en-US" altLang="zh-CN"/>
              <a:t>jupyter</a:t>
            </a:r>
            <a:r>
              <a:rPr lang="zh-CN" altLang="en-US"/>
              <a:t>及文学编程思想</a:t>
            </a:r>
            <a:endParaRPr lang="zh-CN" altLang="en-US"/>
          </a:p>
          <a:p>
            <a:pPr marL="514350" indent="-514350">
              <a:lnSpc>
                <a:spcPct val="150000"/>
              </a:lnSpc>
              <a:buFont typeface="+mj-lt"/>
              <a:buAutoNum type="arabicPeriod"/>
            </a:pPr>
            <a:r>
              <a:rPr lang="en-US" altLang="zh-CN"/>
              <a:t>pandas</a:t>
            </a:r>
            <a:r>
              <a:rPr lang="zh-CN" altLang="en-US"/>
              <a:t>概念及数据结构</a:t>
            </a:r>
            <a:endParaRPr lang="zh-CN" altLang="en-US"/>
          </a:p>
          <a:p>
            <a:pPr marL="514350" indent="-514350">
              <a:lnSpc>
                <a:spcPct val="150000"/>
              </a:lnSpc>
              <a:buFont typeface="+mj-lt"/>
              <a:buAutoNum type="arabicPeriod"/>
            </a:pPr>
            <a:r>
              <a:rPr lang="zh-CN" altLang="en-US">
                <a:sym typeface="+mn-ea"/>
              </a:rPr>
              <a:t>动手学：</a:t>
            </a:r>
            <a:r>
              <a:rPr lang="en-US" altLang="zh-CN">
                <a:sym typeface="+mn-ea"/>
              </a:rPr>
              <a:t>pandas</a:t>
            </a:r>
            <a:r>
              <a:rPr lang="zh-CN" altLang="en-US">
                <a:sym typeface="+mn-ea"/>
              </a:rPr>
              <a:t>常用功能</a:t>
            </a:r>
            <a:endParaRPr lang="zh-CN" altLang="en-US"/>
          </a:p>
          <a:p>
            <a:pPr marL="514350" indent="-514350">
              <a:lnSpc>
                <a:spcPct val="150000"/>
              </a:lnSpc>
              <a:buFont typeface="+mj-lt"/>
              <a:buAutoNum type="arabicPeriod"/>
            </a:pPr>
            <a:r>
              <a:rPr lang="zh-CN" altLang="en-US">
                <a:sym typeface="+mn-ea"/>
              </a:rPr>
              <a:t>动手学：真实数据分析案例</a:t>
            </a:r>
            <a:endParaRPr lang="zh-CN" altLang="en-US"/>
          </a:p>
        </p:txBody>
      </p:sp>
      <p:sp>
        <p:nvSpPr>
          <p:cNvPr id="7" name="标题 5"/>
          <p:cNvSpPr>
            <a:spLocks noGrp="1"/>
          </p:cNvSpPr>
          <p:nvPr/>
        </p:nvSpPr>
        <p:spPr>
          <a:xfrm>
            <a:off x="483870" y="238760"/>
            <a:ext cx="9144000" cy="1454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900">
                <a:solidFill>
                  <a:schemeClr val="tx1"/>
                </a:solidFill>
              </a:rPr>
              <a:t>		</a:t>
            </a:r>
            <a:r>
              <a:rPr lang="zh-CN" altLang="en-US" b="1">
                <a:solidFill>
                  <a:schemeClr val="tx1"/>
                </a:solidFill>
              </a:rPr>
              <a:t>数据分析</a:t>
            </a:r>
            <a:r>
              <a:rPr lang="zh-CN" altLang="en-US" b="1">
                <a:sym typeface="+mn-ea"/>
              </a:rPr>
              <a:t>无门槛快速上手</a:t>
            </a:r>
            <a:endParaRPr lang="zh-CN"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6" name="内容占位符 5"/>
          <p:cNvPicPr>
            <a:picLocks noChangeAspect="1"/>
          </p:cNvPicPr>
          <p:nvPr>
            <p:ph idx="1"/>
          </p:nvPr>
        </p:nvPicPr>
        <p:blipFill>
          <a:blip r:embed="rId1"/>
          <a:stretch>
            <a:fillRect/>
          </a:stretch>
        </p:blipFill>
        <p:spPr>
          <a:xfrm>
            <a:off x="795020" y="0"/>
            <a:ext cx="10558780" cy="6858000"/>
          </a:xfrm>
          <a:prstGeom prst="rect">
            <a:avLst/>
          </a:prstGeom>
        </p:spPr>
      </p:pic>
    </p:spTree>
  </p:cSld>
  <p:clrMapOvr>
    <a:masterClrMapping/>
  </p:clrMapOvr>
</p:sld>
</file>

<file path=ppt/tags/tag1.xml><?xml version="1.0" encoding="utf-8"?>
<p:tagLst xmlns:p="http://schemas.openxmlformats.org/presentationml/2006/main">
  <p:tag name="MH_OLD_SHAPE_ID" val="2"/>
  <p:tag name="REFSHAPE" val="105553175490008"/>
</p:tagLst>
</file>

<file path=ppt/tags/tag10.xml><?xml version="1.0" encoding="utf-8"?>
<p:tagLst xmlns:p="http://schemas.openxmlformats.org/presentationml/2006/main">
  <p:tag name="MH_OLD_SHAPE_ID" val="6"/>
  <p:tag name="REFSHAPE" val="105553175392152"/>
</p:tagLst>
</file>

<file path=ppt/tags/tag11.xml><?xml version="1.0" encoding="utf-8"?>
<p:tagLst xmlns:p="http://schemas.openxmlformats.org/presentationml/2006/main">
  <p:tag name="MH_OLD_SHAPE_ID" val="2"/>
  <p:tag name="REFSHAPE" val="105553175395288"/>
</p:tagLst>
</file>

<file path=ppt/tags/tag12.xml><?xml version="1.0" encoding="utf-8"?>
<p:tagLst xmlns:p="http://schemas.openxmlformats.org/presentationml/2006/main">
  <p:tag name="MH_OLD_SHAPE_ID" val="3"/>
  <p:tag name="REFSHAPE" val="105553175385656"/>
</p:tagLst>
</file>

<file path=ppt/tags/tag13.xml><?xml version="1.0" encoding="utf-8"?>
<p:tagLst xmlns:p="http://schemas.openxmlformats.org/presentationml/2006/main">
  <p:tag name="MH_OLD_SHAPE_ID" val="4"/>
  <p:tag name="REFSHAPE" val="105553175387448"/>
</p:tagLst>
</file>

<file path=ppt/tags/tag14.xml><?xml version="1.0" encoding="utf-8"?>
<p:tagLst xmlns:p="http://schemas.openxmlformats.org/presentationml/2006/main">
  <p:tag name="MH_OLD_SHAPE_ID" val="5"/>
  <p:tag name="REFSHAPE" val="105553175389016"/>
</p:tagLst>
</file>

<file path=ppt/tags/tag15.xml><?xml version="1.0" encoding="utf-8"?>
<p:tagLst xmlns:p="http://schemas.openxmlformats.org/presentationml/2006/main">
  <p:tag name="MH_OLD_SHAPE_ID" val="6"/>
  <p:tag name="REFSHAPE" val="105553175395736"/>
</p:tagLst>
</file>

<file path=ppt/tags/tag16.xml><?xml version="1.0" encoding="utf-8"?>
<p:tagLst xmlns:p="http://schemas.openxmlformats.org/presentationml/2006/main">
  <p:tag name="MH_OLD_SHAPE_ID" val="2"/>
  <p:tag name="REFSHAPE" val="105553175387224"/>
</p:tagLst>
</file>

<file path=ppt/tags/tag17.xml><?xml version="1.0" encoding="utf-8"?>
<p:tagLst xmlns:p="http://schemas.openxmlformats.org/presentationml/2006/main">
  <p:tag name="MH_OLD_SHAPE_ID" val="3"/>
  <p:tag name="REFSHAPE" val="105553175395064"/>
</p:tagLst>
</file>

<file path=ppt/tags/tag18.xml><?xml version="1.0" encoding="utf-8"?>
<p:tagLst xmlns:p="http://schemas.openxmlformats.org/presentationml/2006/main">
  <p:tag name="MH_OLD_SHAPE_ID" val="4"/>
  <p:tag name="REFSHAPE" val="105553175385880"/>
</p:tagLst>
</file>

<file path=ppt/tags/tag19.xml><?xml version="1.0" encoding="utf-8"?>
<p:tagLst xmlns:p="http://schemas.openxmlformats.org/presentationml/2006/main">
  <p:tag name="MH_OLD_SHAPE_ID" val="5"/>
  <p:tag name="REFSHAPE" val="105553175389464"/>
</p:tagLst>
</file>

<file path=ppt/tags/tag2.xml><?xml version="1.0" encoding="utf-8"?>
<p:tagLst xmlns:p="http://schemas.openxmlformats.org/presentationml/2006/main">
  <p:tag name="MH_OLD_SHAPE_ID" val="3"/>
  <p:tag name="REFSHAPE" val="105553175391256"/>
</p:tagLst>
</file>

<file path=ppt/tags/tag20.xml><?xml version="1.0" encoding="utf-8"?>
<p:tagLst xmlns:p="http://schemas.openxmlformats.org/presentationml/2006/main">
  <p:tag name="MH_OLD_SHAPE_ID" val="6"/>
  <p:tag name="REFSHAPE" val="105553175389688"/>
</p:tagLst>
</file>

<file path=ppt/tags/tag21.xml><?xml version="1.0" encoding="utf-8"?>
<p:tagLst xmlns:p="http://schemas.openxmlformats.org/presentationml/2006/main">
  <p:tag name="MH_OLD_SHAPE_ID" val="7"/>
  <p:tag name="REFSHAPE" val="105553175380504"/>
</p:tagLst>
</file>

<file path=ppt/tags/tag22.xml><?xml version="1.0" encoding="utf-8"?>
<p:tagLst xmlns:p="http://schemas.openxmlformats.org/presentationml/2006/main">
  <p:tag name="MH_OLD_SHAPE_ID" val="2"/>
  <p:tag name="REFSHAPE" val="105553175393048"/>
</p:tagLst>
</file>

<file path=ppt/tags/tag23.xml><?xml version="1.0" encoding="utf-8"?>
<p:tagLst xmlns:p="http://schemas.openxmlformats.org/presentationml/2006/main">
  <p:tag name="MH_OLD_SHAPE_ID" val="3"/>
  <p:tag name="REFSHAPE" val="105553175385208"/>
</p:tagLst>
</file>

<file path=ppt/tags/tag24.xml><?xml version="1.0" encoding="utf-8"?>
<p:tagLst xmlns:p="http://schemas.openxmlformats.org/presentationml/2006/main">
  <p:tag name="MH_OLD_SHAPE_ID" val="4"/>
  <p:tag name="REFSHAPE" val="105553175381400"/>
</p:tagLst>
</file>

<file path=ppt/tags/tag25.xml><?xml version="1.0" encoding="utf-8"?>
<p:tagLst xmlns:p="http://schemas.openxmlformats.org/presentationml/2006/main">
  <p:tag name="MH_OLD_SHAPE_ID" val="5"/>
  <p:tag name="REFSHAPE" val="105553175383640"/>
</p:tagLst>
</file>

<file path=ppt/tags/tag26.xml><?xml version="1.0" encoding="utf-8"?>
<p:tagLst xmlns:p="http://schemas.openxmlformats.org/presentationml/2006/main">
  <p:tag name="MH_OLD_SHAPE_ID" val="6"/>
  <p:tag name="REFSHAPE" val="105553175380728"/>
</p:tagLst>
</file>

<file path=ppt/tags/tag27.xml><?xml version="1.0" encoding="utf-8"?>
<p:tagLst xmlns:p="http://schemas.openxmlformats.org/presentationml/2006/main">
  <p:tag name="MH_OLD_SHAPE_ID" val="7"/>
  <p:tag name="REFSHAPE" val="105553175391480"/>
</p:tagLst>
</file>

<file path=ppt/tags/tag28.xml><?xml version="1.0" encoding="utf-8"?>
<p:tagLst xmlns:p="http://schemas.openxmlformats.org/presentationml/2006/main">
  <p:tag name="MH_OLD_SHAPE_ID" val="8"/>
  <p:tag name="REFSHAPE" val="105553175385432"/>
</p:tagLst>
</file>

<file path=ppt/tags/tag29.xml><?xml version="1.0" encoding="utf-8"?>
<p:tagLst xmlns:p="http://schemas.openxmlformats.org/presentationml/2006/main">
  <p:tag name="MH_OLD_SHAPE_ID" val="9"/>
  <p:tag name="REFSHAPE" val="105553175392376"/>
</p:tagLst>
</file>

<file path=ppt/tags/tag3.xml><?xml version="1.0" encoding="utf-8"?>
<p:tagLst xmlns:p="http://schemas.openxmlformats.org/presentationml/2006/main">
  <p:tag name="MH_OLD_SHAPE_ID" val="4"/>
  <p:tag name="REFSHAPE" val="105553175383192"/>
</p:tagLst>
</file>

<file path=ppt/tags/tag30.xml><?xml version="1.0" encoding="utf-8"?>
<p:tagLst xmlns:p="http://schemas.openxmlformats.org/presentationml/2006/main">
  <p:tag name="MH_OLD_SHAPE_ID" val="2"/>
  <p:tag name="REFSHAPE" val="105553183081880"/>
</p:tagLst>
</file>

<file path=ppt/tags/tag31.xml><?xml version="1.0" encoding="utf-8"?>
<p:tagLst xmlns:p="http://schemas.openxmlformats.org/presentationml/2006/main">
  <p:tag name="MH_OLD_SHAPE_ID" val="3"/>
  <p:tag name="REFSHAPE" val="105553183080760"/>
</p:tagLst>
</file>

<file path=ppt/tags/tag32.xml><?xml version="1.0" encoding="utf-8"?>
<p:tagLst xmlns:p="http://schemas.openxmlformats.org/presentationml/2006/main">
  <p:tag name="MH_OLD_SHAPE_ID" val="4"/>
  <p:tag name="REFSHAPE" val="105553183085688"/>
</p:tagLst>
</file>

<file path=ppt/tags/tag33.xml><?xml version="1.0" encoding="utf-8"?>
<p:tagLst xmlns:p="http://schemas.openxmlformats.org/presentationml/2006/main">
  <p:tag name="MH_OLD_SHAPE_ID" val="5"/>
  <p:tag name="REFSHAPE" val="105553183080984"/>
</p:tagLst>
</file>

<file path=ppt/tags/tag34.xml><?xml version="1.0" encoding="utf-8"?>
<p:tagLst xmlns:p="http://schemas.openxmlformats.org/presentationml/2006/main">
  <p:tag name="MH_OLD_SHAPE_ID" val="2"/>
  <p:tag name="REFSHAPE" val="105553175489560"/>
</p:tagLst>
</file>

<file path=ppt/tags/tag35.xml><?xml version="1.0" encoding="utf-8"?>
<p:tagLst xmlns:p="http://schemas.openxmlformats.org/presentationml/2006/main">
  <p:tag name="MH_OLD_SHAPE_ID" val="3"/>
  <p:tag name="REFSHAPE" val="105553175482392"/>
</p:tagLst>
</file>

<file path=ppt/tags/tag36.xml><?xml version="1.0" encoding="utf-8"?>
<p:tagLst xmlns:p="http://schemas.openxmlformats.org/presentationml/2006/main">
  <p:tag name="MH_OLD_SHAPE_ID" val="4"/>
  <p:tag name="REFSHAPE" val="105553175486200"/>
</p:tagLst>
</file>

<file path=ppt/tags/tag37.xml><?xml version="1.0" encoding="utf-8"?>
<p:tagLst xmlns:p="http://schemas.openxmlformats.org/presentationml/2006/main">
  <p:tag name="MH_OLD_SHAPE_ID" val="2"/>
  <p:tag name="REFSHAPE" val="105553175487992"/>
</p:tagLst>
</file>

<file path=ppt/tags/tag38.xml><?xml version="1.0" encoding="utf-8"?>
<p:tagLst xmlns:p="http://schemas.openxmlformats.org/presentationml/2006/main">
  <p:tag name="MH_OLD_SHAPE_ID" val="3"/>
  <p:tag name="REFSHAPE" val="105553175481048"/>
</p:tagLst>
</file>

<file path=ppt/tags/tag39.xml><?xml version="1.0" encoding="utf-8"?>
<p:tagLst xmlns:p="http://schemas.openxmlformats.org/presentationml/2006/main">
  <p:tag name="MH_OLD_SHAPE_ID" val="4"/>
  <p:tag name="REFSHAPE" val="105553175489336"/>
</p:tagLst>
</file>

<file path=ppt/tags/tag4.xml><?xml version="1.0" encoding="utf-8"?>
<p:tagLst xmlns:p="http://schemas.openxmlformats.org/presentationml/2006/main">
  <p:tag name="MH_OLD_SHAPE_ID" val="5"/>
  <p:tag name="REFSHAPE" val="105553175386552"/>
</p:tagLst>
</file>

<file path=ppt/tags/tag40.xml><?xml version="1.0" encoding="utf-8"?>
<p:tagLst xmlns:p="http://schemas.openxmlformats.org/presentationml/2006/main">
  <p:tag name="MH_OLD_SHAPE_ID" val="5"/>
  <p:tag name="REFSHAPE" val="105553175486648"/>
</p:tagLst>
</file>

<file path=ppt/tags/tag41.xml><?xml version="1.0" encoding="utf-8"?>
<p:tagLst xmlns:p="http://schemas.openxmlformats.org/presentationml/2006/main">
  <p:tag name="MH_OLD_SHAPE_ID" val="6"/>
  <p:tag name="REFSHAPE" val="105553175480600"/>
</p:tagLst>
</file>

<file path=ppt/tags/tag42.xml><?xml version="1.0" encoding="utf-8"?>
<p:tagLst xmlns:p="http://schemas.openxmlformats.org/presentationml/2006/main">
  <p:tag name="MH_OLD_SHAPE_ID" val="7"/>
  <p:tag name="REFSHAPE" val="105553175478808"/>
</p:tagLst>
</file>

<file path=ppt/tags/tag43.xml><?xml version="1.0" encoding="utf-8"?>
<p:tagLst xmlns:p="http://schemas.openxmlformats.org/presentationml/2006/main">
  <p:tag name="MH_OLD_SHAPE_ID" val="2"/>
  <p:tag name="REFSHAPE" val="105553175493592"/>
</p:tagLst>
</file>

<file path=ppt/tags/tag44.xml><?xml version="1.0" encoding="utf-8"?>
<p:tagLst xmlns:p="http://schemas.openxmlformats.org/presentationml/2006/main">
  <p:tag name="MH_OLD_SHAPE_ID" val="3"/>
  <p:tag name="REFSHAPE" val="105553175485976"/>
</p:tagLst>
</file>

<file path=ppt/tags/tag45.xml><?xml version="1.0" encoding="utf-8"?>
<p:tagLst xmlns:p="http://schemas.openxmlformats.org/presentationml/2006/main">
  <p:tag name="MH_OLD_SHAPE_ID" val="4"/>
  <p:tag name="REFSHAPE" val="105553175493816"/>
</p:tagLst>
</file>

<file path=ppt/tags/tag46.xml><?xml version="1.0" encoding="utf-8"?>
<p:tagLst xmlns:p="http://schemas.openxmlformats.org/presentationml/2006/main">
  <p:tag name="MH_OLD_SHAPE_ID" val="5"/>
  <p:tag name="REFSHAPE" val="105553175485304"/>
</p:tagLst>
</file>

<file path=ppt/tags/tag47.xml><?xml version="1.0" encoding="utf-8"?>
<p:tagLst xmlns:p="http://schemas.openxmlformats.org/presentationml/2006/main">
  <p:tag name="MH_OLD_SHAPE_ID" val="6"/>
  <p:tag name="REFSHAPE" val="105553175481944"/>
</p:tagLst>
</file>

<file path=ppt/tags/tag48.xml><?xml version="1.0" encoding="utf-8"?>
<p:tagLst xmlns:p="http://schemas.openxmlformats.org/presentationml/2006/main">
  <p:tag name="MH_OLD_SHAPE_ID" val="2"/>
  <p:tag name="REFSHAPE" val="105553182979288"/>
</p:tagLst>
</file>

<file path=ppt/tags/tag49.xml><?xml version="1.0" encoding="utf-8"?>
<p:tagLst xmlns:p="http://schemas.openxmlformats.org/presentationml/2006/main">
  <p:tag name="MH_OLD_SHAPE_ID" val="3"/>
  <p:tag name="REFSHAPE" val="105553182969208"/>
</p:tagLst>
</file>

<file path=ppt/tags/tag5.xml><?xml version="1.0" encoding="utf-8"?>
<p:tagLst xmlns:p="http://schemas.openxmlformats.org/presentationml/2006/main">
  <p:tag name="MH_OLD_SHAPE_ID" val="6"/>
  <p:tag name="REFSHAPE" val="105553175395512"/>
</p:tagLst>
</file>

<file path=ppt/tags/tag50.xml><?xml version="1.0" encoding="utf-8"?>
<p:tagLst xmlns:p="http://schemas.openxmlformats.org/presentationml/2006/main">
  <p:tag name="MH_OLD_SHAPE_ID" val="4"/>
  <p:tag name="REFSHAPE" val="105553182981976"/>
</p:tagLst>
</file>

<file path=ppt/tags/tag51.xml><?xml version="1.0" encoding="utf-8"?>
<p:tagLst xmlns:p="http://schemas.openxmlformats.org/presentationml/2006/main">
  <p:tag name="MH_OLD_SHAPE_ID" val="5"/>
  <p:tag name="REFSHAPE" val="105553182970328"/>
</p:tagLst>
</file>

<file path=ppt/tags/tag52.xml><?xml version="1.0" encoding="utf-8"?>
<p:tagLst xmlns:p="http://schemas.openxmlformats.org/presentationml/2006/main">
  <p:tag name="MH_OLD_SHAPE_ID" val="2"/>
  <p:tag name="REFSHAPE" val="105553175488888"/>
</p:tagLst>
</file>

<file path=ppt/tags/tag53.xml><?xml version="1.0" encoding="utf-8"?>
<p:tagLst xmlns:p="http://schemas.openxmlformats.org/presentationml/2006/main">
  <p:tag name="MH_OLD_SHAPE_ID" val="3"/>
  <p:tag name="REFSHAPE" val="105553182970776"/>
</p:tagLst>
</file>

<file path=ppt/tags/tag54.xml><?xml version="1.0" encoding="utf-8"?>
<p:tagLst xmlns:p="http://schemas.openxmlformats.org/presentationml/2006/main">
  <p:tag name="MH_OLD_SHAPE_ID" val="4"/>
  <p:tag name="REFSHAPE" val="105553182977496"/>
</p:tagLst>
</file>

<file path=ppt/tags/tag55.xml><?xml version="1.0" encoding="utf-8"?>
<p:tagLst xmlns:p="http://schemas.openxmlformats.org/presentationml/2006/main">
  <p:tag name="MH_OLD_SHAPE_ID" val="5"/>
  <p:tag name="REFSHAPE" val="105553182974808"/>
</p:tagLst>
</file>

<file path=ppt/tags/tag56.xml><?xml version="1.0" encoding="utf-8"?>
<p:tagLst xmlns:p="http://schemas.openxmlformats.org/presentationml/2006/main">
  <p:tag name="MH_OLD_SHAPE_ID" val="6"/>
  <p:tag name="REFSHAPE" val="105553182979512"/>
</p:tagLst>
</file>

<file path=ppt/tags/tag6.xml><?xml version="1.0" encoding="utf-8"?>
<p:tagLst xmlns:p="http://schemas.openxmlformats.org/presentationml/2006/main">
  <p:tag name="MH_OLD_SHAPE_ID" val="2"/>
  <p:tag name="REFSHAPE" val="105553175391928"/>
</p:tagLst>
</file>

<file path=ppt/tags/tag7.xml><?xml version="1.0" encoding="utf-8"?>
<p:tagLst xmlns:p="http://schemas.openxmlformats.org/presentationml/2006/main">
  <p:tag name="MH_OLD_SHAPE_ID" val="3"/>
  <p:tag name="REFSHAPE" val="105553175391704"/>
</p:tagLst>
</file>

<file path=ppt/tags/tag8.xml><?xml version="1.0" encoding="utf-8"?>
<p:tagLst xmlns:p="http://schemas.openxmlformats.org/presentationml/2006/main">
  <p:tag name="MH_OLD_SHAPE_ID" val="4"/>
  <p:tag name="REFSHAPE" val="105553175393720"/>
</p:tagLst>
</file>

<file path=ppt/tags/tag9.xml><?xml version="1.0" encoding="utf-8"?>
<p:tagLst xmlns:p="http://schemas.openxmlformats.org/presentationml/2006/main">
  <p:tag name="MH_OLD_SHAPE_ID" val="5"/>
  <p:tag name="REFSHAPE" val="10555317539349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2697</Words>
  <Application>WPS 表格</Application>
  <PresentationFormat>宽屏</PresentationFormat>
  <Paragraphs>152</Paragraphs>
  <Slides>25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Arial</vt:lpstr>
      <vt:lpstr>方正书宋_GBK</vt:lpstr>
      <vt:lpstr>Wingdings</vt:lpstr>
      <vt:lpstr>微软雅黑</vt:lpstr>
      <vt:lpstr>Wingdings</vt:lpstr>
      <vt:lpstr>Arial Bold</vt:lpstr>
      <vt:lpstr>Calibri Light</vt:lpstr>
      <vt:lpstr>Helvetica Neue</vt:lpstr>
      <vt:lpstr>宋体</vt:lpstr>
      <vt:lpstr>Arial Unicode MS</vt:lpstr>
      <vt:lpstr>Calibri</vt:lpstr>
      <vt:lpstr>Office 主题</vt:lpstr>
      <vt:lpstr>		数据分析无门槛快速上手</vt:lpstr>
      <vt:lpstr>PowerPoint 演示文稿</vt:lpstr>
      <vt:lpstr>PowerPoint 演示文稿</vt:lpstr>
      <vt:lpstr>PowerPoint 演示文稿</vt:lpstr>
      <vt:lpstr>Python介绍</vt:lpstr>
      <vt:lpstr>python哲学</vt:lpstr>
      <vt:lpstr>python的八荣八耻</vt:lpstr>
      <vt:lpstr>PowerPoint 演示文稿</vt:lpstr>
      <vt:lpstr>PowerPoint 演示文稿</vt:lpstr>
      <vt:lpstr>Jupyter</vt:lpstr>
      <vt:lpstr>文学编程</vt:lpstr>
      <vt:lpstr>PowerPoint 演示文稿</vt:lpstr>
      <vt:lpstr>pandas概念</vt:lpstr>
      <vt:lpstr>pandas数据结构</vt:lpstr>
      <vt:lpstr>pandas数据结构-DataFrame</vt:lpstr>
      <vt:lpstr>pandas数据结构-Series</vt:lpstr>
      <vt:lpstr>pandas数据结构</vt:lpstr>
      <vt:lpstr>pandas数据结构-index</vt:lpstr>
      <vt:lpstr>PowerPoint 演示文稿</vt:lpstr>
      <vt:lpstr>常用API</vt:lpstr>
      <vt:lpstr>groupby</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lcz</dc:creator>
  <cp:lastModifiedBy>lcz</cp:lastModifiedBy>
  <cp:revision>321</cp:revision>
  <dcterms:created xsi:type="dcterms:W3CDTF">2022-08-16T06:17:28Z</dcterms:created>
  <dcterms:modified xsi:type="dcterms:W3CDTF">2022-08-16T06:17:28Z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2052-3.8.0.6081</vt:lpwstr>
  </property>
</Properties>
</file>